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  <p:sldMasterId id="2147483669" r:id="rId3"/>
    <p:sldMasterId id="2147483670" r:id="rId4"/>
  </p:sldMasterIdLst>
  <p:notesMasterIdLst>
    <p:notesMasterId r:id="rId42"/>
  </p:notesMasterIdLst>
  <p:sldIdLst>
    <p:sldId id="256" r:id="rId5"/>
    <p:sldId id="257" r:id="rId6"/>
    <p:sldId id="258" r:id="rId7"/>
    <p:sldId id="313" r:id="rId8"/>
    <p:sldId id="314" r:id="rId9"/>
    <p:sldId id="315" r:id="rId10"/>
    <p:sldId id="316" r:id="rId11"/>
    <p:sldId id="278" r:id="rId12"/>
    <p:sldId id="289" r:id="rId13"/>
    <p:sldId id="259" r:id="rId14"/>
    <p:sldId id="260" r:id="rId15"/>
    <p:sldId id="261" r:id="rId16"/>
    <p:sldId id="296" r:id="rId17"/>
    <p:sldId id="263" r:id="rId18"/>
    <p:sldId id="299" r:id="rId19"/>
    <p:sldId id="264" r:id="rId20"/>
    <p:sldId id="265" r:id="rId21"/>
    <p:sldId id="266" r:id="rId22"/>
    <p:sldId id="267" r:id="rId23"/>
    <p:sldId id="268" r:id="rId24"/>
    <p:sldId id="269" r:id="rId25"/>
    <p:sldId id="307" r:id="rId26"/>
    <p:sldId id="270" r:id="rId27"/>
    <p:sldId id="271" r:id="rId28"/>
    <p:sldId id="302" r:id="rId29"/>
    <p:sldId id="303" r:id="rId30"/>
    <p:sldId id="305" r:id="rId31"/>
    <p:sldId id="304" r:id="rId32"/>
    <p:sldId id="272" r:id="rId33"/>
    <p:sldId id="308" r:id="rId34"/>
    <p:sldId id="283" r:id="rId35"/>
    <p:sldId id="284" r:id="rId36"/>
    <p:sldId id="285" r:id="rId37"/>
    <p:sldId id="317" r:id="rId38"/>
    <p:sldId id="286" r:id="rId39"/>
    <p:sldId id="306" r:id="rId40"/>
    <p:sldId id="297" r:id="rId41"/>
  </p:sldIdLst>
  <p:sldSz cx="20104100" cy="11728450"/>
  <p:notesSz cx="20104100" cy="11728450"/>
  <p:embeddedFontLs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BM Plex Sans" panose="020B0503050203000203" pitchFamily="34" charset="0"/>
      <p:regular r:id="rId51"/>
      <p:bold r:id="rId52"/>
      <p:italic r:id="rId53"/>
      <p:boldItalic r:id="rId54"/>
    </p:embeddedFont>
    <p:embeddedFont>
      <p:font typeface="IBM Plex Sans Medium" panose="020B0603050203000203" pitchFamily="34" charset="0"/>
      <p:regular r:id="rId55"/>
      <p:bold r:id="rId56"/>
      <p:italic r:id="rId57"/>
      <p:boldItalic r:id="rId58"/>
    </p:embeddedFont>
    <p:embeddedFont>
      <p:font typeface="IBM Plex Sans SemiBold" panose="020B0703050203000203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39">
          <p15:clr>
            <a:srgbClr val="A4A3A4"/>
          </p15:clr>
        </p15:guide>
        <p15:guide id="2" pos="6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6" y="96"/>
      </p:cViewPr>
      <p:guideLst>
        <p:guide orient="horz" pos="3739"/>
        <p:guide pos="63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2aa168f7_0_12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12aa168f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bf5a7399_0_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gc6bf5a7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183af90b1_0_10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ge183af90b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183af90b1_0_5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e183af90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183af90b1_0_5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e183af90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34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7" name="Google Shape;4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183af90b1_0_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e183af90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83af90b1_0_3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ge183af90b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1" name="Google Shape;4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2aa168f7_0_1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e12aa168f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311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9" name="Google Shape;5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0" name="Google Shape;6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12aa1698e_1_100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9" name="Google Shape;849;ge12aa1698e_1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7568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12aa1698e_1_44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e12aa1698e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183af90b1_0_5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e183af90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3379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183af90b1_0_13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6" name="Google Shape;906;ge183af90b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429094f9e_0_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2" name="Google Shape;932;ge429094f9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00" cy="439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e12aa1698e_1_142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e12aa1698e_1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4" name="Google Shape;9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8662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12aa1698e_1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e12aa1698e_1_142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179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116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429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622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219a4e715_0_28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ge219a4e71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55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bf5a7399_0_12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c6bf5a739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992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66839EE-E01E-433B-A129-5F1985572FA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123ED6-3981-4B1D-9B9F-211A5FD779A0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E94F9C-C7C2-4E3C-8F82-D0144CB02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‹#›</a:t>
            </a:fld>
            <a:endParaRPr 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1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 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6632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1046506" y="4224172"/>
            <a:ext cx="18011099" cy="6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OBJECT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199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5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1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71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2815562" y="2446966"/>
            <a:ext cx="14472899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046506" y="4224172"/>
            <a:ext cx="18011099" cy="6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s://docs.google.com/presentation/d/18nNWoKrckYfStYDupeq_tGg00afINA0YvReNUvuD1U0/edit?usp=sharing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rive.google.com/file/d/1OpwXfRGOHsodZMCUwiodnDpnSE0xwQHb/view?usp=sharing" TargetMode="External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s://drive.google.com/file/d/1de_0qmStbRwpKCutjvzM2ZDa4eLRxQUZ/view?usp=sharing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rive.google.com/file/d/1xi7TyHWoB0wOV0xalDiTk1W8lpU0TgOk/view?usp=sharing" TargetMode="External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31.png"/><Relationship Id="rId9" Type="http://schemas.openxmlformats.org/officeDocument/2006/relationships/image" Target="../media/image12.png"/><Relationship Id="rId1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docs.google.com/presentation/d/1R-WE1klo1xqHZEfjn6RDfDMxIIgoTDlWitU-XcZVaFw/edit?usp=sharing" TargetMode="External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37.jpe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40.e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43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977233" y="2400300"/>
            <a:ext cx="17162100" cy="29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000"/>
              <a:t>Инициация и планирование проекта</a:t>
            </a:r>
            <a:endParaRPr sz="9000"/>
          </a:p>
        </p:txBody>
      </p:sp>
      <p:sp>
        <p:nvSpPr>
          <p:cNvPr id="173" name="Google Shape;173;p2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1873685" y="531969"/>
            <a:ext cx="1005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</a:t>
            </a:r>
            <a:r>
              <a:rPr lang="ru-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 и ведение проекта</a:t>
            </a:r>
            <a:r>
              <a:rPr lang="ru-RU" sz="3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»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0" y="6282531"/>
            <a:ext cx="20104200" cy="5445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4"/>
          <p:cNvGrpSpPr/>
          <p:nvPr/>
        </p:nvGrpSpPr>
        <p:grpSpPr>
          <a:xfrm>
            <a:off x="16802735" y="741514"/>
            <a:ext cx="2249417" cy="384810"/>
            <a:chOff x="8376710" y="741514"/>
            <a:chExt cx="2249417" cy="384810"/>
          </a:xfrm>
        </p:grpSpPr>
        <p:sp>
          <p:nvSpPr>
            <p:cNvPr id="180" name="Google Shape;180;p24"/>
            <p:cNvSpPr/>
            <p:nvPr/>
          </p:nvSpPr>
          <p:spPr>
            <a:xfrm>
              <a:off x="10493527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0315126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0234905" y="793261"/>
              <a:ext cx="45084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9914165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9700761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9568157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9330876" y="863019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8889579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9134409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8569025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8376710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2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2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27"/>
          <p:cNvSpPr/>
          <p:nvPr/>
        </p:nvSpPr>
        <p:spPr>
          <a:xfrm>
            <a:off x="1675341" y="5936991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3" name="Google Shape;253;p27"/>
          <p:cNvSpPr/>
          <p:nvPr/>
        </p:nvSpPr>
        <p:spPr>
          <a:xfrm>
            <a:off x="1183210" y="202088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4" name="Google Shape;254;p27"/>
          <p:cNvSpPr/>
          <p:nvPr/>
        </p:nvSpPr>
        <p:spPr>
          <a:xfrm>
            <a:off x="1183210" y="202088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27"/>
          <p:cNvSpPr/>
          <p:nvPr/>
        </p:nvSpPr>
        <p:spPr>
          <a:xfrm>
            <a:off x="1183210" y="3905640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27"/>
          <p:cNvSpPr/>
          <p:nvPr/>
        </p:nvSpPr>
        <p:spPr>
          <a:xfrm>
            <a:off x="1183210" y="78845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27"/>
          <p:cNvSpPr/>
          <p:nvPr/>
        </p:nvSpPr>
        <p:spPr>
          <a:xfrm>
            <a:off x="1677641" y="2044216"/>
            <a:ext cx="0" cy="5759450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27"/>
          <p:cNvSpPr/>
          <p:nvPr/>
        </p:nvSpPr>
        <p:spPr>
          <a:xfrm>
            <a:off x="1183210" y="976933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27"/>
          <p:cNvSpPr txBox="1"/>
          <p:nvPr/>
        </p:nvSpPr>
        <p:spPr>
          <a:xfrm>
            <a:off x="2815727" y="2039600"/>
            <a:ext cx="1386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1</a:t>
            </a:r>
            <a:endParaRPr sz="245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2" name="Google Shape;262;p27"/>
          <p:cNvSpPr txBox="1">
            <a:spLocks noGrp="1"/>
          </p:cNvSpPr>
          <p:nvPr>
            <p:ph type="title"/>
          </p:nvPr>
        </p:nvSpPr>
        <p:spPr>
          <a:xfrm>
            <a:off x="2815571" y="2446975"/>
            <a:ext cx="822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dirty="0">
                <a:solidFill>
                  <a:srgbClr val="000000"/>
                </a:solidFill>
              </a:rPr>
              <a:t>Инициация проекта</a:t>
            </a:r>
            <a:endParaRPr sz="4100" dirty="0"/>
          </a:p>
        </p:txBody>
      </p:sp>
      <p:sp>
        <p:nvSpPr>
          <p:cNvPr id="263" name="Google Shape;263;p27"/>
          <p:cNvSpPr txBox="1"/>
          <p:nvPr/>
        </p:nvSpPr>
        <p:spPr>
          <a:xfrm>
            <a:off x="2815578" y="3899649"/>
            <a:ext cx="8001900" cy="16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2 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проекта </a:t>
            </a:r>
            <a:b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endParaRPr sz="33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2815571" y="7646148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4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Планирование сроков и бюджета проекта</a:t>
            </a:r>
            <a:endParaRPr lang="ru-RU" sz="33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2815589" y="9764775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725" rIns="0" bIns="0" anchor="t" anchorCtr="0">
            <a:noAutofit/>
          </a:bodyPr>
          <a:lstStyle/>
          <a:p>
            <a:pPr marL="177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5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Управление рисками</a:t>
            </a:r>
            <a:endParaRPr lang="ru-RU" sz="3300" dirty="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815729" y="5865350"/>
            <a:ext cx="8001900" cy="1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3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Формирование и утверждение </a:t>
            </a:r>
            <a:r>
              <a:rPr lang="ru-RU" sz="3300" dirty="0" err="1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Scope</a:t>
            </a:r>
            <a:endParaRPr lang="ru-RU" sz="33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1505559" y="2196507"/>
            <a:ext cx="33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41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1540261" y="810078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grpSp>
        <p:nvGrpSpPr>
          <p:cNvPr id="269" name="Google Shape;269;p2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70" name="Google Shape;270;p2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3" name="Google Shape;283;p27"/>
          <p:cNvSpPr/>
          <p:nvPr/>
        </p:nvSpPr>
        <p:spPr>
          <a:xfrm>
            <a:off x="1081801" y="1916224"/>
            <a:ext cx="1193800" cy="1193800"/>
          </a:xfrm>
          <a:custGeom>
            <a:avLst/>
            <a:gdLst/>
            <a:ahLst/>
            <a:cxnLst/>
            <a:rect l="l" t="t" r="r" b="b"/>
            <a:pathLst>
              <a:path w="1193800" h="1193800" extrusionOk="0">
                <a:moveTo>
                  <a:pt x="596840" y="0"/>
                </a:moveTo>
                <a:lnTo>
                  <a:pt x="645790" y="1978"/>
                </a:lnTo>
                <a:lnTo>
                  <a:pt x="693650" y="7811"/>
                </a:lnTo>
                <a:lnTo>
                  <a:pt x="740267" y="17345"/>
                </a:lnTo>
                <a:lnTo>
                  <a:pt x="785487" y="30427"/>
                </a:lnTo>
                <a:lnTo>
                  <a:pt x="829156" y="46903"/>
                </a:lnTo>
                <a:lnTo>
                  <a:pt x="871121" y="66618"/>
                </a:lnTo>
                <a:lnTo>
                  <a:pt x="911229" y="89420"/>
                </a:lnTo>
                <a:lnTo>
                  <a:pt x="949325" y="115156"/>
                </a:lnTo>
                <a:lnTo>
                  <a:pt x="985256" y="143670"/>
                </a:lnTo>
                <a:lnTo>
                  <a:pt x="1018869" y="174811"/>
                </a:lnTo>
                <a:lnTo>
                  <a:pt x="1050009" y="208424"/>
                </a:lnTo>
                <a:lnTo>
                  <a:pt x="1078524" y="244355"/>
                </a:lnTo>
                <a:lnTo>
                  <a:pt x="1104259" y="282451"/>
                </a:lnTo>
                <a:lnTo>
                  <a:pt x="1127062" y="322558"/>
                </a:lnTo>
                <a:lnTo>
                  <a:pt x="1146777" y="364524"/>
                </a:lnTo>
                <a:lnTo>
                  <a:pt x="1163253" y="408193"/>
                </a:lnTo>
                <a:lnTo>
                  <a:pt x="1176335" y="453413"/>
                </a:lnTo>
                <a:lnTo>
                  <a:pt x="1185869" y="500030"/>
                </a:lnTo>
                <a:lnTo>
                  <a:pt x="1191702" y="547890"/>
                </a:lnTo>
                <a:lnTo>
                  <a:pt x="1193680" y="596840"/>
                </a:lnTo>
                <a:lnTo>
                  <a:pt x="1191702" y="645790"/>
                </a:lnTo>
                <a:lnTo>
                  <a:pt x="1185869" y="693650"/>
                </a:lnTo>
                <a:lnTo>
                  <a:pt x="1176335" y="740267"/>
                </a:lnTo>
                <a:lnTo>
                  <a:pt x="1163253" y="785487"/>
                </a:lnTo>
                <a:lnTo>
                  <a:pt x="1146777" y="829156"/>
                </a:lnTo>
                <a:lnTo>
                  <a:pt x="1127062" y="871121"/>
                </a:lnTo>
                <a:lnTo>
                  <a:pt x="1104259" y="911229"/>
                </a:lnTo>
                <a:lnTo>
                  <a:pt x="1078524" y="949325"/>
                </a:lnTo>
                <a:lnTo>
                  <a:pt x="1050009" y="985256"/>
                </a:lnTo>
                <a:lnTo>
                  <a:pt x="1018869" y="1018869"/>
                </a:lnTo>
                <a:lnTo>
                  <a:pt x="985256" y="1050009"/>
                </a:lnTo>
                <a:lnTo>
                  <a:pt x="949325" y="1078524"/>
                </a:lnTo>
                <a:lnTo>
                  <a:pt x="911229" y="1104259"/>
                </a:lnTo>
                <a:lnTo>
                  <a:pt x="871121" y="1127062"/>
                </a:lnTo>
                <a:lnTo>
                  <a:pt x="829156" y="1146777"/>
                </a:lnTo>
                <a:lnTo>
                  <a:pt x="785487" y="1163253"/>
                </a:lnTo>
                <a:lnTo>
                  <a:pt x="740267" y="1176335"/>
                </a:lnTo>
                <a:lnTo>
                  <a:pt x="693650" y="1185869"/>
                </a:lnTo>
                <a:lnTo>
                  <a:pt x="645790" y="1191702"/>
                </a:lnTo>
                <a:lnTo>
                  <a:pt x="596840" y="1193680"/>
                </a:lnTo>
                <a:lnTo>
                  <a:pt x="547890" y="1191702"/>
                </a:lnTo>
                <a:lnTo>
                  <a:pt x="500030" y="1185869"/>
                </a:lnTo>
                <a:lnTo>
                  <a:pt x="453413" y="1176335"/>
                </a:lnTo>
                <a:lnTo>
                  <a:pt x="408193" y="1163253"/>
                </a:lnTo>
                <a:lnTo>
                  <a:pt x="364524" y="1146777"/>
                </a:lnTo>
                <a:lnTo>
                  <a:pt x="322558" y="1127062"/>
                </a:lnTo>
                <a:lnTo>
                  <a:pt x="282451" y="1104259"/>
                </a:lnTo>
                <a:lnTo>
                  <a:pt x="244355" y="1078524"/>
                </a:lnTo>
                <a:lnTo>
                  <a:pt x="208424" y="1050009"/>
                </a:lnTo>
                <a:lnTo>
                  <a:pt x="174811" y="1018869"/>
                </a:lnTo>
                <a:lnTo>
                  <a:pt x="143670" y="985256"/>
                </a:lnTo>
                <a:lnTo>
                  <a:pt x="115156" y="949325"/>
                </a:lnTo>
                <a:lnTo>
                  <a:pt x="89420" y="911229"/>
                </a:lnTo>
                <a:lnTo>
                  <a:pt x="66618" y="871121"/>
                </a:lnTo>
                <a:lnTo>
                  <a:pt x="46903" y="829156"/>
                </a:lnTo>
                <a:lnTo>
                  <a:pt x="30427" y="785487"/>
                </a:lnTo>
                <a:lnTo>
                  <a:pt x="17345" y="740267"/>
                </a:lnTo>
                <a:lnTo>
                  <a:pt x="7811" y="693650"/>
                </a:lnTo>
                <a:lnTo>
                  <a:pt x="1978" y="645790"/>
                </a:lnTo>
                <a:lnTo>
                  <a:pt x="0" y="596840"/>
                </a:lnTo>
                <a:lnTo>
                  <a:pt x="1978" y="547890"/>
                </a:lnTo>
                <a:lnTo>
                  <a:pt x="7811" y="500030"/>
                </a:lnTo>
                <a:lnTo>
                  <a:pt x="17345" y="453413"/>
                </a:lnTo>
                <a:lnTo>
                  <a:pt x="30427" y="408193"/>
                </a:lnTo>
                <a:lnTo>
                  <a:pt x="46903" y="364524"/>
                </a:lnTo>
                <a:lnTo>
                  <a:pt x="66618" y="322558"/>
                </a:lnTo>
                <a:lnTo>
                  <a:pt x="89420" y="282451"/>
                </a:lnTo>
                <a:lnTo>
                  <a:pt x="115156" y="244355"/>
                </a:lnTo>
                <a:lnTo>
                  <a:pt x="143670" y="208424"/>
                </a:lnTo>
                <a:lnTo>
                  <a:pt x="174811" y="174811"/>
                </a:lnTo>
                <a:lnTo>
                  <a:pt x="208424" y="143670"/>
                </a:lnTo>
                <a:lnTo>
                  <a:pt x="244355" y="115156"/>
                </a:lnTo>
                <a:lnTo>
                  <a:pt x="282451" y="89420"/>
                </a:lnTo>
                <a:lnTo>
                  <a:pt x="322558" y="66618"/>
                </a:lnTo>
                <a:lnTo>
                  <a:pt x="364524" y="46903"/>
                </a:lnTo>
                <a:lnTo>
                  <a:pt x="408193" y="30427"/>
                </a:lnTo>
                <a:lnTo>
                  <a:pt x="453413" y="17345"/>
                </a:lnTo>
                <a:lnTo>
                  <a:pt x="500030" y="7811"/>
                </a:lnTo>
                <a:lnTo>
                  <a:pt x="547890" y="1978"/>
                </a:lnTo>
                <a:lnTo>
                  <a:pt x="596840" y="0"/>
                </a:lnTo>
                <a:close/>
              </a:path>
            </a:pathLst>
          </a:custGeom>
          <a:solidFill>
            <a:srgbClr val="6339E6"/>
          </a:solidFill>
          <a:ln w="62825" cap="flat" cmpd="sng">
            <a:solidFill>
              <a:srgbClr val="6339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27"/>
          <p:cNvSpPr/>
          <p:nvPr/>
        </p:nvSpPr>
        <p:spPr>
          <a:xfrm>
            <a:off x="1794249" y="571975"/>
            <a:ext cx="11585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 | Где мы находимся?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1479643" y="2196623"/>
            <a:ext cx="3981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</a:t>
            </a:r>
            <a:endParaRPr sz="41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186260" y="5895113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7" name="Google Shape;287;p27"/>
          <p:cNvSpPr/>
          <p:nvPr/>
        </p:nvSpPr>
        <p:spPr>
          <a:xfrm>
            <a:off x="1182910" y="3880376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27"/>
          <p:cNvSpPr txBox="1"/>
          <p:nvPr/>
        </p:nvSpPr>
        <p:spPr>
          <a:xfrm>
            <a:off x="1536911" y="61107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536911" y="4108670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1540261" y="1000070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</a:t>
            </a:r>
            <a:endParaRPr sz="3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11186860" y="586215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2" name="Google Shape;292;p27"/>
          <p:cNvSpPr/>
          <p:nvPr/>
        </p:nvSpPr>
        <p:spPr>
          <a:xfrm>
            <a:off x="11186860" y="7746915"/>
            <a:ext cx="984885" cy="984885"/>
          </a:xfrm>
          <a:custGeom>
            <a:avLst/>
            <a:gdLst/>
            <a:ahLst/>
            <a:cxnLst/>
            <a:rect l="l" t="t" r="r" b="b"/>
            <a:pathLst>
              <a:path w="984885" h="984885" extrusionOk="0">
                <a:moveTo>
                  <a:pt x="492131" y="0"/>
                </a:moveTo>
                <a:lnTo>
                  <a:pt x="444736" y="2252"/>
                </a:lnTo>
                <a:lnTo>
                  <a:pt x="398616" y="8874"/>
                </a:lnTo>
                <a:lnTo>
                  <a:pt x="353976" y="19657"/>
                </a:lnTo>
                <a:lnTo>
                  <a:pt x="311023" y="34396"/>
                </a:lnTo>
                <a:lnTo>
                  <a:pt x="269964" y="52884"/>
                </a:lnTo>
                <a:lnTo>
                  <a:pt x="231004" y="74916"/>
                </a:lnTo>
                <a:lnTo>
                  <a:pt x="194350" y="100284"/>
                </a:lnTo>
                <a:lnTo>
                  <a:pt x="160208" y="128784"/>
                </a:lnTo>
                <a:lnTo>
                  <a:pt x="128784" y="160208"/>
                </a:lnTo>
                <a:lnTo>
                  <a:pt x="100284" y="194350"/>
                </a:lnTo>
                <a:lnTo>
                  <a:pt x="74916" y="231004"/>
                </a:lnTo>
                <a:lnTo>
                  <a:pt x="52884" y="269964"/>
                </a:lnTo>
                <a:lnTo>
                  <a:pt x="34396" y="311023"/>
                </a:lnTo>
                <a:lnTo>
                  <a:pt x="19657" y="353976"/>
                </a:lnTo>
                <a:lnTo>
                  <a:pt x="8874" y="398616"/>
                </a:lnTo>
                <a:lnTo>
                  <a:pt x="2252" y="444736"/>
                </a:lnTo>
                <a:lnTo>
                  <a:pt x="0" y="492131"/>
                </a:lnTo>
                <a:lnTo>
                  <a:pt x="2252" y="539526"/>
                </a:lnTo>
                <a:lnTo>
                  <a:pt x="8874" y="585646"/>
                </a:lnTo>
                <a:lnTo>
                  <a:pt x="19657" y="630286"/>
                </a:lnTo>
                <a:lnTo>
                  <a:pt x="34396" y="673239"/>
                </a:lnTo>
                <a:lnTo>
                  <a:pt x="52884" y="714298"/>
                </a:lnTo>
                <a:lnTo>
                  <a:pt x="74916" y="753258"/>
                </a:lnTo>
                <a:lnTo>
                  <a:pt x="100284" y="789912"/>
                </a:lnTo>
                <a:lnTo>
                  <a:pt x="128784" y="824055"/>
                </a:lnTo>
                <a:lnTo>
                  <a:pt x="160208" y="855478"/>
                </a:lnTo>
                <a:lnTo>
                  <a:pt x="194350" y="883978"/>
                </a:lnTo>
                <a:lnTo>
                  <a:pt x="231004" y="909347"/>
                </a:lnTo>
                <a:lnTo>
                  <a:pt x="269964" y="931378"/>
                </a:lnTo>
                <a:lnTo>
                  <a:pt x="311023" y="949867"/>
                </a:lnTo>
                <a:lnTo>
                  <a:pt x="353976" y="964606"/>
                </a:lnTo>
                <a:lnTo>
                  <a:pt x="398616" y="975389"/>
                </a:lnTo>
                <a:lnTo>
                  <a:pt x="444736" y="982010"/>
                </a:lnTo>
                <a:lnTo>
                  <a:pt x="492131" y="984263"/>
                </a:lnTo>
                <a:lnTo>
                  <a:pt x="539526" y="982010"/>
                </a:lnTo>
                <a:lnTo>
                  <a:pt x="585646" y="975389"/>
                </a:lnTo>
                <a:lnTo>
                  <a:pt x="630286" y="964606"/>
                </a:lnTo>
                <a:lnTo>
                  <a:pt x="673239" y="949867"/>
                </a:lnTo>
                <a:lnTo>
                  <a:pt x="714298" y="931378"/>
                </a:lnTo>
                <a:lnTo>
                  <a:pt x="753258" y="909347"/>
                </a:lnTo>
                <a:lnTo>
                  <a:pt x="789912" y="883978"/>
                </a:lnTo>
                <a:lnTo>
                  <a:pt x="824055" y="855478"/>
                </a:lnTo>
                <a:lnTo>
                  <a:pt x="855478" y="824055"/>
                </a:lnTo>
                <a:lnTo>
                  <a:pt x="883978" y="789912"/>
                </a:lnTo>
                <a:lnTo>
                  <a:pt x="909347" y="753258"/>
                </a:lnTo>
                <a:lnTo>
                  <a:pt x="931378" y="714298"/>
                </a:lnTo>
                <a:lnTo>
                  <a:pt x="949867" y="673239"/>
                </a:lnTo>
                <a:lnTo>
                  <a:pt x="964606" y="630286"/>
                </a:lnTo>
                <a:lnTo>
                  <a:pt x="975389" y="585646"/>
                </a:lnTo>
                <a:lnTo>
                  <a:pt x="982010" y="539526"/>
                </a:lnTo>
                <a:lnTo>
                  <a:pt x="984263" y="492131"/>
                </a:lnTo>
                <a:lnTo>
                  <a:pt x="982010" y="444736"/>
                </a:lnTo>
                <a:lnTo>
                  <a:pt x="975389" y="398616"/>
                </a:lnTo>
                <a:lnTo>
                  <a:pt x="964606" y="353976"/>
                </a:lnTo>
                <a:lnTo>
                  <a:pt x="949867" y="311023"/>
                </a:lnTo>
                <a:lnTo>
                  <a:pt x="931378" y="269964"/>
                </a:lnTo>
                <a:lnTo>
                  <a:pt x="909347" y="231004"/>
                </a:lnTo>
                <a:lnTo>
                  <a:pt x="883978" y="194350"/>
                </a:lnTo>
                <a:lnTo>
                  <a:pt x="855478" y="160208"/>
                </a:lnTo>
                <a:lnTo>
                  <a:pt x="824055" y="128784"/>
                </a:lnTo>
                <a:lnTo>
                  <a:pt x="789912" y="100284"/>
                </a:lnTo>
                <a:lnTo>
                  <a:pt x="753258" y="74916"/>
                </a:lnTo>
                <a:lnTo>
                  <a:pt x="714298" y="52884"/>
                </a:lnTo>
                <a:lnTo>
                  <a:pt x="673239" y="34396"/>
                </a:lnTo>
                <a:lnTo>
                  <a:pt x="630286" y="19657"/>
                </a:lnTo>
                <a:lnTo>
                  <a:pt x="585646" y="8874"/>
                </a:lnTo>
                <a:lnTo>
                  <a:pt x="539526" y="2252"/>
                </a:lnTo>
                <a:lnTo>
                  <a:pt x="492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27"/>
          <p:cNvSpPr/>
          <p:nvPr/>
        </p:nvSpPr>
        <p:spPr>
          <a:xfrm>
            <a:off x="11683414" y="3110025"/>
            <a:ext cx="134016" cy="7611248"/>
          </a:xfrm>
          <a:custGeom>
            <a:avLst/>
            <a:gdLst/>
            <a:ahLst/>
            <a:cxnLst/>
            <a:rect l="l" t="t" r="r" b="b"/>
            <a:pathLst>
              <a:path w="120000" h="5759450" extrusionOk="0">
                <a:moveTo>
                  <a:pt x="0" y="0"/>
                </a:moveTo>
                <a:lnTo>
                  <a:pt x="0" y="5758986"/>
                </a:lnTo>
              </a:path>
            </a:pathLst>
          </a:custGeom>
          <a:noFill/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27"/>
          <p:cNvSpPr txBox="1"/>
          <p:nvPr/>
        </p:nvSpPr>
        <p:spPr>
          <a:xfrm>
            <a:off x="12525146" y="767872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8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12525146" y="9910687"/>
            <a:ext cx="65235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Практическая бизнес-игра</a:t>
            </a:r>
            <a:endParaRPr sz="3300" b="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12525146" y="5808799"/>
            <a:ext cx="6523500" cy="16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0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7 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ru-RU" sz="3300" dirty="0" err="1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Benchmark</a:t>
            </a: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и экономические параметры проекта</a:t>
            </a:r>
          </a:p>
        </p:txBody>
      </p:sp>
      <p:sp>
        <p:nvSpPr>
          <p:cNvPr id="297" name="Google Shape;297;p27"/>
          <p:cNvSpPr txBox="1"/>
          <p:nvPr/>
        </p:nvSpPr>
        <p:spPr>
          <a:xfrm>
            <a:off x="12525146" y="3285541"/>
            <a:ext cx="6523500" cy="1446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6</a:t>
            </a:r>
            <a:endParaRPr sz="2400" dirty="0">
              <a:solidFill>
                <a:srgbClr val="9597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ru-RU" sz="3300" dirty="0">
                <a:solidFill>
                  <a:srgbClr val="9597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Практический воркшоп по управлению бюджетом и рисками проекта</a:t>
            </a:r>
          </a:p>
        </p:txBody>
      </p:sp>
      <p:sp>
        <p:nvSpPr>
          <p:cNvPr id="298" name="Google Shape;298;p27"/>
          <p:cNvSpPr/>
          <p:nvPr/>
        </p:nvSpPr>
        <p:spPr>
          <a:xfrm>
            <a:off x="11189910" y="9736388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27"/>
          <p:cNvSpPr/>
          <p:nvPr/>
        </p:nvSpPr>
        <p:spPr>
          <a:xfrm>
            <a:off x="11186560" y="779785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7"/>
          <p:cNvSpPr/>
          <p:nvPr/>
        </p:nvSpPr>
        <p:spPr>
          <a:xfrm>
            <a:off x="11189910" y="5859301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27"/>
          <p:cNvSpPr txBox="1"/>
          <p:nvPr/>
        </p:nvSpPr>
        <p:spPr>
          <a:xfrm>
            <a:off x="11540561" y="8015753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27"/>
          <p:cNvSpPr txBox="1"/>
          <p:nvPr/>
        </p:nvSpPr>
        <p:spPr>
          <a:xfrm>
            <a:off x="11540551" y="6088818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7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" name="Google Shape;303;p27">
            <a:extLst>
              <a:ext uri="{FF2B5EF4-FFF2-40B4-BE49-F238E27FC236}">
                <a16:creationId xmlns:a16="http://schemas.microsoft.com/office/drawing/2014/main" id="{57C2C531-541C-45BA-9633-5C6734104181}"/>
              </a:ext>
            </a:extLst>
          </p:cNvPr>
          <p:cNvSpPr txBox="1"/>
          <p:nvPr/>
        </p:nvSpPr>
        <p:spPr>
          <a:xfrm>
            <a:off x="11540551" y="9938399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9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B64B2B-0720-463A-ADCB-FEFA8ED7F0C6}"/>
              </a:ext>
            </a:extLst>
          </p:cNvPr>
          <p:cNvSpPr txBox="1"/>
          <p:nvPr/>
        </p:nvSpPr>
        <p:spPr>
          <a:xfrm>
            <a:off x="12525146" y="8028919"/>
            <a:ext cx="72019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300" dirty="0">
                <a:solidFill>
                  <a:srgbClr val="9597A6"/>
                </a:solidFill>
                <a:latin typeface="IBM Plex Sans Medium"/>
              </a:rPr>
              <a:t>Выбор подрядчика и работа с ним</a:t>
            </a:r>
          </a:p>
        </p:txBody>
      </p:sp>
      <p:sp>
        <p:nvSpPr>
          <p:cNvPr id="63" name="Google Shape;294;p27">
            <a:extLst>
              <a:ext uri="{FF2B5EF4-FFF2-40B4-BE49-F238E27FC236}">
                <a16:creationId xmlns:a16="http://schemas.microsoft.com/office/drawing/2014/main" id="{9E867D31-3D3D-4600-8257-50C5622D1E14}"/>
              </a:ext>
            </a:extLst>
          </p:cNvPr>
          <p:cNvSpPr txBox="1"/>
          <p:nvPr/>
        </p:nvSpPr>
        <p:spPr>
          <a:xfrm>
            <a:off x="12525146" y="9474094"/>
            <a:ext cx="994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50" dirty="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Урок 9</a:t>
            </a:r>
            <a:endParaRPr sz="24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" name="Google Shape;302;p27">
            <a:extLst>
              <a:ext uri="{FF2B5EF4-FFF2-40B4-BE49-F238E27FC236}">
                <a16:creationId xmlns:a16="http://schemas.microsoft.com/office/drawing/2014/main" id="{DC9F03FF-BD22-4D97-8DD6-742FD9649B24}"/>
              </a:ext>
            </a:extLst>
          </p:cNvPr>
          <p:cNvSpPr/>
          <p:nvPr/>
        </p:nvSpPr>
        <p:spPr>
          <a:xfrm>
            <a:off x="11186560" y="3456227"/>
            <a:ext cx="984885" cy="984884"/>
          </a:xfrm>
          <a:custGeom>
            <a:avLst/>
            <a:gdLst/>
            <a:ahLst/>
            <a:cxnLst/>
            <a:rect l="l" t="t" r="r" b="b"/>
            <a:pathLst>
              <a:path w="984885" h="984884" extrusionOk="0">
                <a:moveTo>
                  <a:pt x="492131" y="0"/>
                </a:moveTo>
                <a:lnTo>
                  <a:pt x="539526" y="2252"/>
                </a:lnTo>
                <a:lnTo>
                  <a:pt x="585646" y="8874"/>
                </a:lnTo>
                <a:lnTo>
                  <a:pt x="630286" y="19657"/>
                </a:lnTo>
                <a:lnTo>
                  <a:pt x="673239" y="34396"/>
                </a:lnTo>
                <a:lnTo>
                  <a:pt x="714298" y="52884"/>
                </a:lnTo>
                <a:lnTo>
                  <a:pt x="753258" y="74916"/>
                </a:lnTo>
                <a:lnTo>
                  <a:pt x="789912" y="100284"/>
                </a:lnTo>
                <a:lnTo>
                  <a:pt x="824055" y="128784"/>
                </a:lnTo>
                <a:lnTo>
                  <a:pt x="855478" y="160208"/>
                </a:lnTo>
                <a:lnTo>
                  <a:pt x="883978" y="194350"/>
                </a:lnTo>
                <a:lnTo>
                  <a:pt x="909347" y="231004"/>
                </a:lnTo>
                <a:lnTo>
                  <a:pt x="931378" y="269964"/>
                </a:lnTo>
                <a:lnTo>
                  <a:pt x="949867" y="311023"/>
                </a:lnTo>
                <a:lnTo>
                  <a:pt x="964606" y="353976"/>
                </a:lnTo>
                <a:lnTo>
                  <a:pt x="975389" y="398616"/>
                </a:lnTo>
                <a:lnTo>
                  <a:pt x="982010" y="444736"/>
                </a:lnTo>
                <a:lnTo>
                  <a:pt x="984263" y="492131"/>
                </a:lnTo>
                <a:lnTo>
                  <a:pt x="982010" y="539526"/>
                </a:lnTo>
                <a:lnTo>
                  <a:pt x="975389" y="585646"/>
                </a:lnTo>
                <a:lnTo>
                  <a:pt x="964606" y="630286"/>
                </a:lnTo>
                <a:lnTo>
                  <a:pt x="949867" y="673239"/>
                </a:lnTo>
                <a:lnTo>
                  <a:pt x="931378" y="714298"/>
                </a:lnTo>
                <a:lnTo>
                  <a:pt x="909347" y="753258"/>
                </a:lnTo>
                <a:lnTo>
                  <a:pt x="883978" y="789912"/>
                </a:lnTo>
                <a:lnTo>
                  <a:pt x="855478" y="824055"/>
                </a:lnTo>
                <a:lnTo>
                  <a:pt x="824055" y="855478"/>
                </a:lnTo>
                <a:lnTo>
                  <a:pt x="789912" y="883978"/>
                </a:lnTo>
                <a:lnTo>
                  <a:pt x="753258" y="909347"/>
                </a:lnTo>
                <a:lnTo>
                  <a:pt x="714298" y="931378"/>
                </a:lnTo>
                <a:lnTo>
                  <a:pt x="673239" y="949867"/>
                </a:lnTo>
                <a:lnTo>
                  <a:pt x="630286" y="964606"/>
                </a:lnTo>
                <a:lnTo>
                  <a:pt x="585646" y="975389"/>
                </a:lnTo>
                <a:lnTo>
                  <a:pt x="539526" y="982010"/>
                </a:lnTo>
                <a:lnTo>
                  <a:pt x="492131" y="984263"/>
                </a:lnTo>
                <a:lnTo>
                  <a:pt x="444736" y="982010"/>
                </a:lnTo>
                <a:lnTo>
                  <a:pt x="398616" y="975389"/>
                </a:lnTo>
                <a:lnTo>
                  <a:pt x="353976" y="964606"/>
                </a:lnTo>
                <a:lnTo>
                  <a:pt x="311023" y="949867"/>
                </a:lnTo>
                <a:lnTo>
                  <a:pt x="269964" y="931378"/>
                </a:lnTo>
                <a:lnTo>
                  <a:pt x="231004" y="909347"/>
                </a:lnTo>
                <a:lnTo>
                  <a:pt x="194350" y="883978"/>
                </a:lnTo>
                <a:lnTo>
                  <a:pt x="160208" y="855478"/>
                </a:lnTo>
                <a:lnTo>
                  <a:pt x="128784" y="824055"/>
                </a:lnTo>
                <a:lnTo>
                  <a:pt x="100284" y="789912"/>
                </a:lnTo>
                <a:lnTo>
                  <a:pt x="74916" y="753258"/>
                </a:lnTo>
                <a:lnTo>
                  <a:pt x="52884" y="714298"/>
                </a:lnTo>
                <a:lnTo>
                  <a:pt x="34396" y="673239"/>
                </a:lnTo>
                <a:lnTo>
                  <a:pt x="19657" y="630286"/>
                </a:lnTo>
                <a:lnTo>
                  <a:pt x="8874" y="585646"/>
                </a:lnTo>
                <a:lnTo>
                  <a:pt x="2252" y="539526"/>
                </a:lnTo>
                <a:lnTo>
                  <a:pt x="0" y="492131"/>
                </a:lnTo>
                <a:lnTo>
                  <a:pt x="2252" y="444736"/>
                </a:lnTo>
                <a:lnTo>
                  <a:pt x="8874" y="398616"/>
                </a:lnTo>
                <a:lnTo>
                  <a:pt x="19657" y="353976"/>
                </a:lnTo>
                <a:lnTo>
                  <a:pt x="34396" y="311023"/>
                </a:lnTo>
                <a:lnTo>
                  <a:pt x="52884" y="269964"/>
                </a:lnTo>
                <a:lnTo>
                  <a:pt x="74916" y="231004"/>
                </a:lnTo>
                <a:lnTo>
                  <a:pt x="100284" y="194350"/>
                </a:lnTo>
                <a:lnTo>
                  <a:pt x="128784" y="160208"/>
                </a:lnTo>
                <a:lnTo>
                  <a:pt x="160208" y="128784"/>
                </a:lnTo>
                <a:lnTo>
                  <a:pt x="194350" y="100284"/>
                </a:lnTo>
                <a:lnTo>
                  <a:pt x="231004" y="74916"/>
                </a:lnTo>
                <a:lnTo>
                  <a:pt x="269964" y="52884"/>
                </a:lnTo>
                <a:lnTo>
                  <a:pt x="311023" y="34396"/>
                </a:lnTo>
                <a:lnTo>
                  <a:pt x="353976" y="19657"/>
                </a:lnTo>
                <a:lnTo>
                  <a:pt x="398616" y="8874"/>
                </a:lnTo>
                <a:lnTo>
                  <a:pt x="444736" y="2252"/>
                </a:lnTo>
                <a:lnTo>
                  <a:pt x="492131" y="0"/>
                </a:lnTo>
                <a:close/>
              </a:path>
            </a:pathLst>
          </a:custGeom>
          <a:solidFill>
            <a:schemeClr val="lt1"/>
          </a:solidFill>
          <a:ln w="62825" cap="flat" cmpd="sng">
            <a:solidFill>
              <a:srgbClr val="D0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00" name="Google Shape;300;p27"/>
          <p:cNvSpPr txBox="1"/>
          <p:nvPr/>
        </p:nvSpPr>
        <p:spPr>
          <a:xfrm>
            <a:off x="11546593" y="3676335"/>
            <a:ext cx="276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 b="1" dirty="0">
                <a:solidFill>
                  <a:srgbClr val="9597A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6</a:t>
            </a:r>
            <a:endParaRPr sz="33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" name="Звезда: 5 точек 64">
            <a:extLst>
              <a:ext uri="{FF2B5EF4-FFF2-40B4-BE49-F238E27FC236}">
                <a16:creationId xmlns:a16="http://schemas.microsoft.com/office/drawing/2014/main" id="{D5090EEB-F56E-439D-9B1B-D96FEC3F79A2}"/>
              </a:ext>
            </a:extLst>
          </p:cNvPr>
          <p:cNvSpPr/>
          <p:nvPr/>
        </p:nvSpPr>
        <p:spPr>
          <a:xfrm>
            <a:off x="10291196" y="3647725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Звезда: 5 точек 65">
            <a:extLst>
              <a:ext uri="{FF2B5EF4-FFF2-40B4-BE49-F238E27FC236}">
                <a16:creationId xmlns:a16="http://schemas.microsoft.com/office/drawing/2014/main" id="{1FC3EE60-92BB-4C63-AE79-0DFCE4760CF1}"/>
              </a:ext>
            </a:extLst>
          </p:cNvPr>
          <p:cNvSpPr/>
          <p:nvPr/>
        </p:nvSpPr>
        <p:spPr>
          <a:xfrm>
            <a:off x="10296690" y="9778362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Звезда: 5 точек 63">
            <a:extLst>
              <a:ext uri="{FF2B5EF4-FFF2-40B4-BE49-F238E27FC236}">
                <a16:creationId xmlns:a16="http://schemas.microsoft.com/office/drawing/2014/main" id="{EB4AA9C9-577B-4654-A0FC-1426751AAB9C}"/>
              </a:ext>
            </a:extLst>
          </p:cNvPr>
          <p:cNvSpPr/>
          <p:nvPr/>
        </p:nvSpPr>
        <p:spPr>
          <a:xfrm>
            <a:off x="311718" y="4084864"/>
            <a:ext cx="718514" cy="6606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1047100" y="2335796"/>
            <a:ext cx="9258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урока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1047100" y="4291625"/>
            <a:ext cx="10333200" cy="58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Определяем тип проекта</a:t>
            </a:r>
            <a:endParaRPr sz="36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Фаза проекта: Инициация</a:t>
            </a:r>
            <a:endParaRPr lang="en-US" sz="36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indent="-457200"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Работа со </a:t>
            </a:r>
            <a:r>
              <a:rPr lang="ru-RU" sz="3600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Стэйкхолдерами</a:t>
            </a:r>
            <a:endParaRPr lang="ru-RU"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Heat</a:t>
            </a:r>
            <a:r>
              <a:rPr lang="ru-RU" sz="36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600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r>
              <a:rPr lang="ru-RU" sz="3600" dirty="0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Star </a:t>
            </a:r>
            <a:r>
              <a:rPr lang="ru-RU" sz="3600" dirty="0" err="1">
                <a:solidFill>
                  <a:schemeClr val="dk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endParaRPr lang="ru-RU" sz="36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225" y="3811100"/>
            <a:ext cx="6111142" cy="58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16" name="Google Shape;316;p2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9" name="Google Shape;329;p2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title"/>
          </p:nvPr>
        </p:nvSpPr>
        <p:spPr>
          <a:xfrm>
            <a:off x="1047102" y="3596600"/>
            <a:ext cx="10981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Определяем тип проекта</a:t>
            </a:r>
            <a:endParaRPr sz="9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41" name="Google Shape;341;p2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54" name="Google Shape;35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865126" y="3396600"/>
            <a:ext cx="7297890" cy="564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1047100" y="2775525"/>
            <a:ext cx="7285500" cy="7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>
                <a:latin typeface="IBM Plex Sans"/>
                <a:ea typeface="IBM Plex Sans"/>
                <a:cs typeface="IBM Plex Sans"/>
                <a:sym typeface="IBM Plex Sans"/>
              </a:rPr>
              <a:t>Матрица Стейси</a:t>
            </a:r>
            <a:endParaRPr sz="6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это инструмент для понимания типа среды, в которой существует продукт или проект, с целью определения максимально эффективных процессов работы в соответствующей среде.</a:t>
            </a:r>
            <a:endParaRPr sz="3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75" name="Google Shape;375;p3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76" name="Google Shape;376;p3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89" name="Google Shape;38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66250" y="2134375"/>
            <a:ext cx="8888375" cy="90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Фаза проекта: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</a:t>
            </a:r>
            <a:endParaRPr sz="99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8017" y="3141025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91" name="Google Shape;391;p3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92" name="Google Shape;392;p3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585358" y="918584"/>
            <a:ext cx="12821136" cy="476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8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– одна из самых важных фаз проекта!</a:t>
            </a:r>
            <a:br>
              <a:rPr lang="ru-RU" sz="8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8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3200" b="0" u="sng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все равно пройдете эту фазу. Лучше, если в начале проекта </a:t>
            </a:r>
            <a:r>
              <a:rPr lang="ru-RU" sz="3200" b="0" u="sng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Wingdings" panose="05000000000000000000" pitchFamily="2" charset="2"/>
              </a:rPr>
              <a:t></a:t>
            </a:r>
            <a:endParaRPr sz="8000" u="sng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91" name="Google Shape;391;p3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92" name="Google Shape;392;p3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737929-FEB1-499C-86FB-D0658A492A12}"/>
              </a:ext>
            </a:extLst>
          </p:cNvPr>
          <p:cNvSpPr txBox="1"/>
          <p:nvPr/>
        </p:nvSpPr>
        <p:spPr>
          <a:xfrm>
            <a:off x="774941" y="6944498"/>
            <a:ext cx="128211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dk1"/>
                </a:solidFill>
                <a:latin typeface="IBM Plex Sans"/>
                <a:sym typeface="IBM Plex Sans SemiBold"/>
              </a:rPr>
              <a:t>Основные вопросы, на которые Вам надо ответить:</a:t>
            </a:r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ru-RU" sz="4000" dirty="0">
                <a:solidFill>
                  <a:schemeClr val="dk1"/>
                </a:solidFill>
                <a:latin typeface="IBM Plex Sans"/>
                <a:sym typeface="IBM Plex Sans SemiBold"/>
              </a:rPr>
              <a:t>ЧТО делаем?</a:t>
            </a:r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ru-RU" sz="4000" dirty="0">
                <a:solidFill>
                  <a:schemeClr val="dk1"/>
                </a:solidFill>
                <a:latin typeface="IBM Plex Sans"/>
                <a:sym typeface="IBM Plex Sans SemiBold"/>
              </a:rPr>
              <a:t>С КЕМ делаем?</a:t>
            </a:r>
          </a:p>
          <a:p>
            <a:pPr marL="571500" lvl="2" indent="-571500">
              <a:buFont typeface="Wingdings" panose="05000000000000000000" pitchFamily="2" charset="2"/>
              <a:buChar char="Ø"/>
            </a:pPr>
            <a:r>
              <a:rPr lang="ru-RU" sz="4000" dirty="0">
                <a:solidFill>
                  <a:schemeClr val="dk1"/>
                </a:solidFill>
                <a:latin typeface="IBM Plex Sans"/>
                <a:sym typeface="IBM Plex Sans SemiBold"/>
              </a:rPr>
              <a:t>КАК делаем?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B4FFD8-680A-4CA5-9C04-99177E342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5160"/>
          <a:stretch/>
        </p:blipFill>
        <p:spPr bwMode="auto">
          <a:xfrm>
            <a:off x="14014750" y="1935664"/>
            <a:ext cx="6097209" cy="97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D00090-6AD6-46AF-B950-547F2678133B}"/>
              </a:ext>
            </a:extLst>
          </p:cNvPr>
          <p:cNvSpPr/>
          <p:nvPr/>
        </p:nvSpPr>
        <p:spPr>
          <a:xfrm>
            <a:off x="14014750" y="0"/>
            <a:ext cx="6089350" cy="193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Советы от </a:t>
            </a:r>
            <a:r>
              <a:rPr lang="ru-RU" sz="4800" dirty="0" err="1"/>
              <a:t>КЭПа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4009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1047100" y="2775525"/>
            <a:ext cx="17589900" cy="7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ru-RU" sz="66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и задачи фазы Инициация</a:t>
            </a:r>
            <a:endParaRPr sz="66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endParaRPr sz="66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</a:t>
            </a: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процесс формального старта нового проекта или перехода текущего проекта на новый этап.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этом можно выделить два этапа инициации: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Char char="●"/>
            </a:pPr>
            <a:r>
              <a:rPr lang="ru-RU" sz="3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проработка основной концепции </a:t>
            </a: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нового проекта и защита перед инвестиционным комитетом;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Char char="●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непосредственно </a:t>
            </a:r>
            <a:r>
              <a:rPr lang="ru-RU" sz="36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проекта</a:t>
            </a: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когда идея была защищена перед инвестиционным комитетом и начинается работа уже в рамках проекта, а не инициативы.</a:t>
            </a:r>
            <a:endParaRPr sz="3600"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16" name="Google Shape;416;p3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3"/>
          <p:cNvSpPr txBox="1">
            <a:spLocks noGrp="1"/>
          </p:cNvSpPr>
          <p:nvPr>
            <p:ph type="title"/>
          </p:nvPr>
        </p:nvSpPr>
        <p:spPr>
          <a:xfrm>
            <a:off x="1047100" y="2210010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Артефакты “нулевой” фазы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1256500" y="3931124"/>
            <a:ext cx="17407800" cy="578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 рамках “нулевого” этапа необходимо подготовить: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предварительный бюджет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одностраничник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-US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one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en-US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pager)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Char char="●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бизнес-план и Product Vision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выходом на защиту инициативы важно подготовить концептуальное представление планируемого продукта,  провести опрос пользователей для выявления потенциальных потребностей и сопоставить с тем, что будет реализовано у вас в продукте.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Необходимо подготовить описание  основных бизнес-процессов, сроков и затраты по проекту.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40" name="Google Shape;440;p33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41" name="Google Shape;441;p33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1047100" y="3831075"/>
            <a:ext cx="17407800" cy="5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защиты инициативы и старта проекта мы попадаем на фазу Инициации проекта. </a:t>
            </a: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Фаза Инициации включает: </a:t>
            </a: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Char char="●"/>
            </a:pPr>
            <a:r>
              <a:rPr lang="ru-RU" sz="3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получение первичных бизнес требований, определение бизнес целей, KPI Проекта/Продукта;</a:t>
            </a: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Char char="●"/>
            </a:pPr>
            <a:r>
              <a:rPr lang="ru-RU" sz="3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определение Стейкхолдеров, Заказчика и Спонсора проекта, конечных пользователей, Проектной команды;</a:t>
            </a: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Char char="●"/>
            </a:pPr>
            <a:r>
              <a:rPr lang="ru-RU" sz="3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некоторых проектах (например, ИТ) на данном этапе обсуждается тип контракта с Заказчиком и методология разработки продукта.</a:t>
            </a:r>
            <a:endParaRPr sz="33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64" name="Google Shape;464;p3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65" name="Google Shape;465;p3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78" name="Google Shape;478;p34"/>
          <p:cNvSpPr txBox="1">
            <a:spLocks noGrp="1"/>
          </p:cNvSpPr>
          <p:nvPr>
            <p:ph type="title"/>
          </p:nvPr>
        </p:nvSpPr>
        <p:spPr>
          <a:xfrm>
            <a:off x="1047100" y="2210010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Фаза Инициация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5"/>
          <p:cNvSpPr txBox="1">
            <a:spLocks noGrp="1"/>
          </p:cNvSpPr>
          <p:nvPr>
            <p:ph type="title"/>
          </p:nvPr>
        </p:nvSpPr>
        <p:spPr>
          <a:xfrm>
            <a:off x="1047100" y="2210010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Артефакты фазы Инициация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1256500" y="3931125"/>
            <a:ext cx="15412562" cy="5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Бизнес-план и Product Vision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Список </a:t>
            </a:r>
            <a:r>
              <a:rPr lang="ru-RU" sz="36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верхнеуровневых</a:t>
            </a: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требований на основе бизнес-плана и Product Vision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KPI проекта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Матрица заинтересованных лиц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Предварительный бюджет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Дорожная карта проекта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AutoNum type="arabicPeriod"/>
            </a:pPr>
            <a:r>
              <a:rPr lang="ru-RU" sz="3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Устав проекта</a:t>
            </a:r>
            <a:endParaRPr sz="3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90" name="Google Shape;490;p3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491" name="Google Shape;491;p3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8461911" y="2179850"/>
            <a:ext cx="9295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</a:rPr>
              <a:t>Надежда Козлова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b="1" dirty="0">
                <a:solidFill>
                  <a:srgbClr val="9698A6"/>
                </a:solidFill>
              </a:rPr>
              <a:t>Менеджер проектов трансформации </a:t>
            </a:r>
            <a:r>
              <a:rPr lang="en-US" sz="2850" b="1" dirty="0">
                <a:solidFill>
                  <a:srgbClr val="9698A6"/>
                </a:solidFill>
              </a:rPr>
              <a:t>Lamoda </a:t>
            </a:r>
            <a:endParaRPr sz="2850" b="1" dirty="0">
              <a:solidFill>
                <a:srgbClr val="9698A6"/>
              </a:solidFill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endParaRPr sz="2850" b="1" dirty="0">
              <a:solidFill>
                <a:srgbClr val="9698A6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8461911" y="4782173"/>
            <a:ext cx="11499745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8+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лет в управлении проектами</a:t>
            </a:r>
            <a:endParaRPr lang="en-US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Сделала более 100 проектов в сферах: 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Продажи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Маркетинг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Финансы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Цепочка поставок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Коммерческие закупки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Инновации</a:t>
            </a:r>
          </a:p>
          <a:p>
            <a:pPr marL="936000" lvl="8" indent="-457200">
              <a:buClr>
                <a:srgbClr val="FC2C38"/>
              </a:buClr>
              <a:buSzPts val="2850"/>
              <a:buFont typeface="Wingdings" panose="05000000000000000000" pitchFamily="2" charset="2"/>
              <a:buChar char="Ø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Некоммерческий сектор и социальное предпринимательство </a:t>
            </a:r>
          </a:p>
          <a:p>
            <a:pPr marL="47625" lvl="8">
              <a:buClr>
                <a:srgbClr val="FC2C38"/>
              </a:buClr>
              <a:buSzPts val="2850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marL="457200" lvl="3" indent="-409575">
              <a:buClr>
                <a:srgbClr val="FC2C38"/>
              </a:buClr>
              <a:buSzPts val="2850"/>
              <a:buFont typeface="IBM Plex Sans"/>
              <a:buChar char="•"/>
            </a:pP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03" name="Google Shape;203;p25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04" name="Google Shape;204;p25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17" name="Google Shape;217;p25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Рисунок 2" descr="Изображение выглядит как человек, стена, одежда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28624190-DE0A-49CA-B698-0B87786AAC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525" y="2038503"/>
            <a:ext cx="5879600" cy="8821605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D09A64B-C972-4EFA-B434-4A3AA8A50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8" t="48889" r="11992" b="32840"/>
          <a:stretch/>
        </p:blipFill>
        <p:spPr bwMode="auto">
          <a:xfrm>
            <a:off x="8778781" y="9847804"/>
            <a:ext cx="2487999" cy="75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3977976-EB27-4CF3-ADF3-972FBF777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303" y="9627537"/>
            <a:ext cx="2839822" cy="11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87072719-0828-4C92-B316-71C4AEE87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365" y="9328512"/>
            <a:ext cx="1710906" cy="17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917A436C-77A6-4429-A06E-D8A5549BD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352" y="9191547"/>
            <a:ext cx="1495979" cy="198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6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6"/>
          <p:cNvSpPr txBox="1"/>
          <p:nvPr/>
        </p:nvSpPr>
        <p:spPr>
          <a:xfrm>
            <a:off x="1256500" y="1979137"/>
            <a:ext cx="10105200" cy="56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Бизнес-</a:t>
            </a:r>
            <a:r>
              <a:rPr lang="ru-RU" sz="44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план</a:t>
            </a:r>
            <a:r>
              <a:rPr lang="ru-RU" sz="4400" b="1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(Б</a:t>
            </a:r>
            <a:r>
              <a:rPr lang="ru-RU" sz="4400" b="1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</a:t>
            </a:r>
            <a:r>
              <a:rPr lang="ru-RU" sz="4400" b="1" i="0" u="none" strike="noStrike" cap="none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4400" b="1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Документ, в котором указаны </a:t>
            </a:r>
            <a:r>
              <a:rPr lang="ru-RU" sz="30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причины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почему организация должна выполнить </a:t>
            </a:r>
            <a:r>
              <a:rPr lang="ru-RU" sz="3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нём рассматривается — </a:t>
            </a:r>
            <a:r>
              <a:rPr lang="ru-RU" sz="3000" b="1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финансовая ценность 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(выгоды) от реализации </a:t>
            </a:r>
            <a:r>
              <a:rPr lang="ru-RU" sz="3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роекта и затраты на </a:t>
            </a:r>
            <a:r>
              <a:rPr lang="ru-RU" sz="3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роект.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lang="ru-RU" sz="3000" dirty="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000" dirty="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БП рассчитывается обычно представителем бизнес-аналитиком и владельцем продукта,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при этом </a:t>
            </a:r>
            <a:b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него закладываются статьи расходов на разработку-реализацию-поддержку </a:t>
            </a:r>
            <a:r>
              <a:rPr lang="ru-RU" sz="3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роекта, предоставляемые Менеджером </a:t>
            </a:r>
            <a:r>
              <a:rPr lang="ru-RU" sz="3000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3000" b="0" i="0" u="none" strike="noStrike" cap="none" dirty="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роекта.</a:t>
            </a:r>
            <a:endParaRPr sz="30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3" name="Google Shape;513;p36"/>
          <p:cNvSpPr txBox="1">
            <a:spLocks noGrp="1"/>
          </p:cNvSpPr>
          <p:nvPr>
            <p:ph type="title"/>
          </p:nvPr>
        </p:nvSpPr>
        <p:spPr>
          <a:xfrm>
            <a:off x="1256500" y="8156900"/>
            <a:ext cx="10105200" cy="25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400" b="1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Vision</a:t>
            </a:r>
            <a:endParaRPr sz="4400" b="1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30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Реализация бизнес целей Компании, которой Владелец продукта желает достичь с помощью продукта.</a:t>
            </a:r>
            <a:endParaRPr sz="3000" b="1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14" name="Google Shape;51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1700" y="2539988"/>
            <a:ext cx="7770376" cy="56169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6"/>
          <p:cNvSpPr/>
          <p:nvPr/>
        </p:nvSpPr>
        <p:spPr>
          <a:xfrm>
            <a:off x="914025" y="10990126"/>
            <a:ext cx="17626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 </a:t>
            </a:r>
            <a:r>
              <a:rPr lang="ru-RU" sz="2500" b="1" u="sng" dirty="0">
                <a:solidFill>
                  <a:schemeClr val="hlink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[Пример] Бизнес-кейс</a:t>
            </a:r>
            <a:r>
              <a:rPr lang="ru-RU" sz="2500" b="1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2500" b="1" u="sng" dirty="0">
                <a:solidFill>
                  <a:schemeClr val="hlink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[Пример] Product Vision </a:t>
            </a:r>
            <a:r>
              <a:rPr lang="ru-RU" sz="2500" b="1" dirty="0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sz="2500" b="0" i="0" u="none" strike="noStrike" cap="none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17" name="Google Shape;517;p3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18" name="Google Shape;518;p3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>
            <a:spLocks noGrp="1"/>
          </p:cNvSpPr>
          <p:nvPr>
            <p:ph type="title"/>
          </p:nvPr>
        </p:nvSpPr>
        <p:spPr>
          <a:xfrm>
            <a:off x="522444" y="1719067"/>
            <a:ext cx="12324126" cy="498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400" b="1" dirty="0"/>
              <a:t>Где собрать </a:t>
            </a:r>
            <a:r>
              <a:rPr lang="ru-RU" sz="4400" b="1" dirty="0" err="1"/>
              <a:t>верхнеуровневые</a:t>
            </a:r>
            <a:r>
              <a:rPr lang="ru-RU" sz="4400" b="1" dirty="0"/>
              <a:t> требования?</a:t>
            </a:r>
            <a:endParaRPr sz="4400" b="1" dirty="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-RU" sz="3000" dirty="0"/>
              <a:t>как итог </a:t>
            </a:r>
            <a:r>
              <a:rPr lang="ru-RU" sz="3000" dirty="0" err="1"/>
              <a:t>pre</a:t>
            </a:r>
            <a:r>
              <a:rPr lang="en-US" sz="3000" dirty="0"/>
              <a:t>-</a:t>
            </a:r>
            <a:r>
              <a:rPr lang="ru-RU" sz="3000" dirty="0" err="1"/>
              <a:t>sale</a:t>
            </a:r>
            <a:r>
              <a:rPr lang="ru-RU" sz="3000" dirty="0"/>
              <a:t> фазы (до Инициации, если вы вендор/сторонняя организация-исполнитель)</a:t>
            </a:r>
            <a:endParaRPr sz="30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ru-RU" sz="3000" dirty="0"/>
              <a:t>в ходе встреч с представителями бизнеса</a:t>
            </a:r>
            <a:endParaRPr sz="3000" dirty="0"/>
          </a:p>
          <a:p>
            <a:pPr marL="1397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br>
              <a:rPr lang="ru-RU" sz="3000" dirty="0"/>
            </a:br>
            <a:r>
              <a:rPr lang="ru-RU" sz="3000" b="1" dirty="0"/>
              <a:t>Требования могут быть оформлены в виде:</a:t>
            </a:r>
            <a:endParaRPr sz="3000" b="1" dirty="0"/>
          </a:p>
          <a:p>
            <a:pPr marL="914400" lvl="1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Char char="○"/>
            </a:pPr>
            <a:r>
              <a:rPr lang="ru-RU" sz="3000" dirty="0" err="1">
                <a:latin typeface="IBM Plex Sans"/>
                <a:ea typeface="IBM Plex Sans"/>
                <a:cs typeface="IBM Plex Sans"/>
                <a:sym typeface="IBM Plex Sans"/>
              </a:rPr>
              <a:t>Mindset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 диаграммы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Char char="○"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Описанных </a:t>
            </a:r>
            <a:r>
              <a:rPr lang="ru-RU" sz="3000" dirty="0" err="1">
                <a:latin typeface="IBM Plex Sans"/>
                <a:ea typeface="IBM Plex Sans"/>
                <a:cs typeface="IBM Plex Sans"/>
                <a:sym typeface="IBM Plex Sans"/>
              </a:rPr>
              <a:t>Верхнеуровневых</a:t>
            </a: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 бизнес-требований</a:t>
            </a:r>
            <a:endParaRPr sz="30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14400" lvl="1" indent="-438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Char char="○"/>
            </a:pPr>
            <a:r>
              <a:rPr lang="ru-RU" sz="3000" dirty="0">
                <a:latin typeface="IBM Plex Sans"/>
                <a:ea typeface="IBM Plex Sans"/>
                <a:cs typeface="IBM Plex Sans"/>
                <a:sym typeface="IBM Plex Sans"/>
              </a:rPr>
              <a:t>Протокола встречи с бизнес Заказчиком</a:t>
            </a:r>
            <a:b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3300" dirty="0">
                <a:latin typeface="IBM Plex Sans"/>
                <a:ea typeface="IBM Plex Sans"/>
                <a:cs typeface="IBM Plex Sans"/>
                <a:sym typeface="IBM Plex Sans"/>
              </a:rPr>
            </a:b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80963" y="2323387"/>
            <a:ext cx="6038950" cy="43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7"/>
          <p:cNvSpPr/>
          <p:nvPr/>
        </p:nvSpPr>
        <p:spPr>
          <a:xfrm>
            <a:off x="914025" y="10786925"/>
            <a:ext cx="17626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 </a:t>
            </a:r>
            <a:r>
              <a:rPr lang="ru-RU" sz="2500" b="1" u="sng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[Пример] Верхнеуровневые Бизнес-требования</a:t>
            </a:r>
            <a:r>
              <a:rPr lang="ru-RU" sz="25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,  </a:t>
            </a:r>
            <a:r>
              <a:rPr lang="ru-RU" sz="2500" b="1" u="sng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[Пример] Mindset диаграмма (www.xmind.net)</a:t>
            </a:r>
            <a:r>
              <a:rPr lang="ru-RU" sz="2500" b="1">
                <a:solidFill>
                  <a:srgbClr val="0000FF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endParaRPr sz="25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43" name="Google Shape;543;p3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44" name="Google Shape;544;p3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" name="Google Shape;438;p33">
            <a:extLst>
              <a:ext uri="{FF2B5EF4-FFF2-40B4-BE49-F238E27FC236}">
                <a16:creationId xmlns:a16="http://schemas.microsoft.com/office/drawing/2014/main" id="{8BE95B7F-627F-4B62-8552-9DB9932112F9}"/>
              </a:ext>
            </a:extLst>
          </p:cNvPr>
          <p:cNvSpPr txBox="1"/>
          <p:nvPr/>
        </p:nvSpPr>
        <p:spPr>
          <a:xfrm>
            <a:off x="617720" y="6832676"/>
            <a:ext cx="18387685" cy="343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этом этапе стоит дополнительно отметить: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Критичные факторы успеха 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действия, без которых проект не достигнет поставленных целей в полном объеме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Стопперы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действия, которые могут помешать успешной реализации проекта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Взаимосвязь с другими проектами компании </a:t>
            </a: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особенно стоит отметить проекты, которые положительно или отрицательно влияют на результат вашего проекта  </a:t>
            </a: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"/>
          <p:cNvSpPr txBox="1">
            <a:spLocks noGrp="1"/>
          </p:cNvSpPr>
          <p:nvPr>
            <p:ph type="title"/>
          </p:nvPr>
        </p:nvSpPr>
        <p:spPr>
          <a:xfrm>
            <a:off x="627375" y="2419825"/>
            <a:ext cx="12324126" cy="59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1" dirty="0"/>
              <a:t>KPI </a:t>
            </a:r>
            <a:r>
              <a:rPr lang="ru-RU" sz="4400" b="1" dirty="0"/>
              <a:t>проекта и их связь с целями компании</a:t>
            </a:r>
            <a:endParaRPr sz="4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7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43" name="Google Shape;543;p37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44" name="Google Shape;544;p37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" name="Google Shape;438;p33">
            <a:extLst>
              <a:ext uri="{FF2B5EF4-FFF2-40B4-BE49-F238E27FC236}">
                <a16:creationId xmlns:a16="http://schemas.microsoft.com/office/drawing/2014/main" id="{354FBE4C-EF5C-4BAD-87BE-1A43EDA25387}"/>
              </a:ext>
            </a:extLst>
          </p:cNvPr>
          <p:cNvSpPr txBox="1"/>
          <p:nvPr/>
        </p:nvSpPr>
        <p:spPr>
          <a:xfrm>
            <a:off x="627375" y="3640620"/>
            <a:ext cx="12698881" cy="689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Уже на «нулевой» фазе проекта хорошо определить, как ваш проект связан с целями компании / отдела.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3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первичных документах проекта необходимо показать: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какие цели компании / отдела влияет проект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именно проект влияет на цели компании / какой вклад вносит в выполнение целей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Чтобы определить наличие связи, можно использовать: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Официально опубликованные цели компании / отдела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Цели руководителей / стейкхолдеров проекта</a:t>
            </a: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Интервью на этапе </a:t>
            </a:r>
            <a:r>
              <a:rPr lang="en-US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presale </a:t>
            </a:r>
            <a:endParaRPr lang="ru-RU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A54AE8B-69E6-4BF8-BF09-80F125C8D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5160"/>
          <a:stretch/>
        </p:blipFill>
        <p:spPr bwMode="auto">
          <a:xfrm>
            <a:off x="14014750" y="1935664"/>
            <a:ext cx="6097209" cy="97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E0B1926-0D01-4C00-9644-630494740558}"/>
              </a:ext>
            </a:extLst>
          </p:cNvPr>
          <p:cNvSpPr/>
          <p:nvPr/>
        </p:nvSpPr>
        <p:spPr>
          <a:xfrm>
            <a:off x="14014750" y="0"/>
            <a:ext cx="6089350" cy="193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Советы от </a:t>
            </a:r>
            <a:r>
              <a:rPr lang="ru-RU" sz="4800" dirty="0" err="1"/>
              <a:t>КЭПа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444644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 txBox="1">
            <a:spLocks noGrp="1"/>
          </p:cNvSpPr>
          <p:nvPr>
            <p:ph type="title"/>
          </p:nvPr>
        </p:nvSpPr>
        <p:spPr>
          <a:xfrm>
            <a:off x="1047075" y="2589900"/>
            <a:ext cx="16589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4400" b="1"/>
              <a:t>KPI’s Проекта - </a:t>
            </a:r>
            <a:r>
              <a:rPr lang="ru-RU" sz="44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‘Железный треугольник проекта’ (classic)</a:t>
            </a:r>
            <a:endParaRPr sz="4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38"/>
          <p:cNvCxnSpPr/>
          <p:nvPr/>
        </p:nvCxnSpPr>
        <p:spPr>
          <a:xfrm rot="10800000" flipH="1">
            <a:off x="2343285" y="7177556"/>
            <a:ext cx="1759200" cy="212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7" name="Google Shape;567;p38"/>
          <p:cNvCxnSpPr/>
          <p:nvPr/>
        </p:nvCxnSpPr>
        <p:spPr>
          <a:xfrm>
            <a:off x="6058045" y="9125284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8" name="Google Shape;568;p38"/>
          <p:cNvCxnSpPr/>
          <p:nvPr/>
        </p:nvCxnSpPr>
        <p:spPr>
          <a:xfrm>
            <a:off x="3035272" y="10214256"/>
            <a:ext cx="2917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9" name="Google Shape;569;p38"/>
          <p:cNvCxnSpPr/>
          <p:nvPr/>
        </p:nvCxnSpPr>
        <p:spPr>
          <a:xfrm rot="10800000">
            <a:off x="4968441" y="7177638"/>
            <a:ext cx="1676100" cy="2094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38"/>
          <p:cNvSpPr txBox="1"/>
          <p:nvPr/>
        </p:nvSpPr>
        <p:spPr>
          <a:xfrm>
            <a:off x="3222839" y="5159722"/>
            <a:ext cx="6366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Содержание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7050989" y="10296694"/>
            <a:ext cx="6366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Время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1002886" y="10484332"/>
            <a:ext cx="6366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Бюджет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38"/>
          <p:cNvCxnSpPr/>
          <p:nvPr/>
        </p:nvCxnSpPr>
        <p:spPr>
          <a:xfrm rot="10800000" flipH="1">
            <a:off x="2816151" y="9034498"/>
            <a:ext cx="1102800" cy="708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38"/>
          <p:cNvCxnSpPr/>
          <p:nvPr/>
        </p:nvCxnSpPr>
        <p:spPr>
          <a:xfrm rot="10800000">
            <a:off x="4523171" y="7201994"/>
            <a:ext cx="9000" cy="1069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5" name="Google Shape;575;p38"/>
          <p:cNvCxnSpPr/>
          <p:nvPr/>
        </p:nvCxnSpPr>
        <p:spPr>
          <a:xfrm rot="10800000">
            <a:off x="5083482" y="9034622"/>
            <a:ext cx="1194300" cy="58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6" name="Google Shape;576;p38"/>
          <p:cNvSpPr txBox="1"/>
          <p:nvPr/>
        </p:nvSpPr>
        <p:spPr>
          <a:xfrm>
            <a:off x="6914178" y="7303284"/>
            <a:ext cx="6366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Качество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38"/>
          <p:cNvCxnSpPr/>
          <p:nvPr/>
        </p:nvCxnSpPr>
        <p:spPr>
          <a:xfrm flipH="1">
            <a:off x="5097389" y="8006616"/>
            <a:ext cx="3907200" cy="565800"/>
          </a:xfrm>
          <a:prstGeom prst="bentConnector3">
            <a:avLst>
              <a:gd name="adj1" fmla="val 56432"/>
            </a:avLst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triangle" w="med" len="med"/>
          </a:ln>
        </p:spPr>
      </p:cxnSp>
      <p:pic>
        <p:nvPicPr>
          <p:cNvPr id="578" name="Google Shape;5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6408" y="5967670"/>
            <a:ext cx="1153277" cy="11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5159" y="9378850"/>
            <a:ext cx="1153277" cy="11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5903" y="8314898"/>
            <a:ext cx="1153277" cy="11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05324" y="9443567"/>
            <a:ext cx="1153277" cy="11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8"/>
          <p:cNvSpPr/>
          <p:nvPr/>
        </p:nvSpPr>
        <p:spPr>
          <a:xfrm>
            <a:off x="889300" y="3562995"/>
            <a:ext cx="1799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3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Классическая форма тройственной ограниченности описывает баланс между содержанием проекта, стоимостью, временем и качеством</a:t>
            </a:r>
            <a:r>
              <a:rPr lang="ru-RU" sz="330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8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584" name="Google Shape;584;p38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585" name="Google Shape;585;p38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76C68B-9C8E-49F4-B172-854947D8B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6" r="202"/>
          <a:stretch/>
        </p:blipFill>
        <p:spPr bwMode="auto">
          <a:xfrm>
            <a:off x="11278802" y="6214851"/>
            <a:ext cx="7448851" cy="42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547" y="2626950"/>
            <a:ext cx="15035076" cy="83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9"/>
          <p:cNvSpPr txBox="1"/>
          <p:nvPr/>
        </p:nvSpPr>
        <p:spPr>
          <a:xfrm>
            <a:off x="525700" y="1690150"/>
            <a:ext cx="121476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Roadmap (Дорожная карта </a:t>
            </a:r>
            <a:r>
              <a:rPr lang="ru-RU" sz="4400" b="1"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4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роекта)</a:t>
            </a:r>
            <a:endParaRPr sz="4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8" name="Google Shape;608;p39"/>
          <p:cNvSpPr/>
          <p:nvPr/>
        </p:nvSpPr>
        <p:spPr>
          <a:xfrm>
            <a:off x="914025" y="10990126"/>
            <a:ext cx="17626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ru-RU" sz="25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Шаблоны/Примеры: </a:t>
            </a:r>
            <a:r>
              <a:rPr lang="ru-RU" sz="2500" b="1" u="sng">
                <a:solidFill>
                  <a:schemeClr val="hlink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[Пример] Project Roadmap (Delivery) </a:t>
            </a:r>
            <a:r>
              <a:rPr lang="ru-RU" sz="2500" b="1"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2500" b="0" i="0" u="none" strike="noStrike" cap="none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9" name="Google Shape;609;p39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610" name="Google Shape;610;p3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611" name="Google Shape;611;p3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"/>
          <p:cNvSpPr/>
          <p:nvPr/>
        </p:nvSpPr>
        <p:spPr>
          <a:xfrm>
            <a:off x="1047088" y="224733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1350744" y="328693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1256506" y="231395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1256506" y="203791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9"/>
          <p:cNvSpPr/>
          <p:nvPr/>
        </p:nvSpPr>
        <p:spPr>
          <a:xfrm>
            <a:off x="1794257" y="32334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56" name="Google Shape;856;p49"/>
          <p:cNvGrpSpPr/>
          <p:nvPr/>
        </p:nvGrpSpPr>
        <p:grpSpPr>
          <a:xfrm>
            <a:off x="16913633" y="201873"/>
            <a:ext cx="2249397" cy="384810"/>
            <a:chOff x="14868658" y="741514"/>
            <a:chExt cx="2249397" cy="384810"/>
          </a:xfrm>
        </p:grpSpPr>
        <p:sp>
          <p:nvSpPr>
            <p:cNvPr id="857" name="Google Shape;857;p4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70" name="Google Shape;870;p49"/>
          <p:cNvSpPr txBox="1"/>
          <p:nvPr/>
        </p:nvSpPr>
        <p:spPr>
          <a:xfrm>
            <a:off x="658347" y="870033"/>
            <a:ext cx="121476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4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Матрица заинтересованных лиц </a:t>
            </a:r>
            <a:endParaRPr sz="44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7B3B8-0645-4EAE-B8DB-3435769C2060}"/>
              </a:ext>
            </a:extLst>
          </p:cNvPr>
          <p:cNvSpPr txBox="1"/>
          <p:nvPr/>
        </p:nvSpPr>
        <p:spPr>
          <a:xfrm>
            <a:off x="633337" y="2147558"/>
            <a:ext cx="19273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000" b="1" dirty="0">
                <a:solidFill>
                  <a:srgbClr val="010101"/>
                </a:solidFill>
                <a:latin typeface="IBM Plex Sans"/>
              </a:rPr>
              <a:t>Первая заповедь проектного менеджера: знай в лицо и люби стейкхолдера своего!</a:t>
            </a:r>
          </a:p>
          <a:p>
            <a:pPr algn="just"/>
            <a:endParaRPr lang="ru-RU" sz="3000" dirty="0">
              <a:solidFill>
                <a:srgbClr val="010101"/>
              </a:solidFill>
              <a:latin typeface="IBM Plex Sans"/>
            </a:endParaRPr>
          </a:p>
          <a:p>
            <a:pPr algn="just"/>
            <a:r>
              <a:rPr lang="ru-RU" sz="3000" dirty="0">
                <a:solidFill>
                  <a:srgbClr val="010101"/>
                </a:solidFill>
                <a:latin typeface="IBM Plex Sans"/>
              </a:rPr>
              <a:t>На этапе сбора информации вы познакомитесь с ключевыми лицами, которые будут принимать основные решения</a:t>
            </a:r>
            <a:r>
              <a:rPr lang="en-US" sz="3000" dirty="0">
                <a:solidFill>
                  <a:srgbClr val="010101"/>
                </a:solidFill>
                <a:latin typeface="IBM Plex Sans"/>
              </a:rPr>
              <a:t> </a:t>
            </a:r>
            <a:r>
              <a:rPr lang="ru-RU" sz="3000" dirty="0">
                <a:solidFill>
                  <a:srgbClr val="010101"/>
                </a:solidFill>
                <a:latin typeface="IBM Plex Sans"/>
              </a:rPr>
              <a:t>в вашем проекте. Помните, что за пределами проекта тоже могут быть стейкхолдеры (например, государственные органы или сторонние компании).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91D284-3C8B-427D-972C-11452FCB3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45" y="4822397"/>
            <a:ext cx="2390339" cy="18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BDE36C-E499-4FAA-86FA-12B08CD60BCC}"/>
              </a:ext>
            </a:extLst>
          </p:cNvPr>
          <p:cNvSpPr txBox="1"/>
          <p:nvPr/>
        </p:nvSpPr>
        <p:spPr>
          <a:xfrm>
            <a:off x="633337" y="7218509"/>
            <a:ext cx="47181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Ключевые / Основные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Роль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принимают самые важные решения по проекту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Кто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как правило, руководители компании / отдела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9010AEB-3D5F-4B50-94C4-67EE4F6C9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5" t="13524" r="51475"/>
          <a:stretch/>
        </p:blipFill>
        <p:spPr bwMode="auto">
          <a:xfrm>
            <a:off x="7486924" y="4822351"/>
            <a:ext cx="841196" cy="185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B29B2B0-6C20-48EF-82FA-0FDAC83EAAB5}"/>
              </a:ext>
            </a:extLst>
          </p:cNvPr>
          <p:cNvSpPr txBox="1"/>
          <p:nvPr/>
        </p:nvSpPr>
        <p:spPr>
          <a:xfrm>
            <a:off x="5548445" y="7218509"/>
            <a:ext cx="47181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«Серые кардиналы»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Роль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влияют на принятие решения основными стейкхолдерами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Кто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лидеры мнений, советники директоров, технические эксперты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F87124A-1433-409A-A425-1C95DD46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778" y="4554094"/>
            <a:ext cx="2390339" cy="239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CBEA7D6-691B-47B7-93B7-3AE2018ACE3F}"/>
              </a:ext>
            </a:extLst>
          </p:cNvPr>
          <p:cNvSpPr txBox="1"/>
          <p:nvPr/>
        </p:nvSpPr>
        <p:spPr>
          <a:xfrm>
            <a:off x="10446870" y="7218509"/>
            <a:ext cx="47181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Технические лидеры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Роль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влияют на принятие решения основными стейкхолдерами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Кто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технические эксперты; сотрудники, много лет проработавшие в компании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3BEB5-9977-4E60-BB86-16E2B1ED6D46}"/>
              </a:ext>
            </a:extLst>
          </p:cNvPr>
          <p:cNvSpPr txBox="1"/>
          <p:nvPr/>
        </p:nvSpPr>
        <p:spPr>
          <a:xfrm>
            <a:off x="15345295" y="7218509"/>
            <a:ext cx="47181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«Фейковые»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Роль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официально принимают решение, но в реальности их мнение не имеет влияния</a:t>
            </a:r>
          </a:p>
          <a:p>
            <a:pPr algn="ctr"/>
            <a:endParaRPr lang="ru-RU" sz="2400" dirty="0">
              <a:solidFill>
                <a:srgbClr val="010101"/>
              </a:solidFill>
              <a:latin typeface="IBM Plex Sans"/>
            </a:endParaRPr>
          </a:p>
          <a:p>
            <a:r>
              <a:rPr lang="ru-RU" sz="2400" b="1" dirty="0">
                <a:solidFill>
                  <a:srgbClr val="010101"/>
                </a:solidFill>
                <a:latin typeface="IBM Plex Sans"/>
              </a:rPr>
              <a:t>Кто</a:t>
            </a:r>
            <a:r>
              <a:rPr lang="ru-RU" sz="2400" dirty="0">
                <a:solidFill>
                  <a:srgbClr val="010101"/>
                </a:solidFill>
                <a:latin typeface="IBM Plex Sans"/>
              </a:rPr>
              <a:t>: сотрудник, которого логично отнести к ключевому или техническому лидеру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9C38E7B4-BA37-47D0-80E2-0D25518CE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4" r="22506"/>
          <a:stretch/>
        </p:blipFill>
        <p:spPr bwMode="auto">
          <a:xfrm>
            <a:off x="16450010" y="4554093"/>
            <a:ext cx="2508724" cy="239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3E7CA4B-3ED3-4619-A47C-64608C67AF74}"/>
              </a:ext>
            </a:extLst>
          </p:cNvPr>
          <p:cNvSpPr txBox="1"/>
          <p:nvPr/>
        </p:nvSpPr>
        <p:spPr>
          <a:xfrm>
            <a:off x="795145" y="11025762"/>
            <a:ext cx="18260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b="1" dirty="0">
                <a:solidFill>
                  <a:srgbClr val="010101"/>
                </a:solidFill>
                <a:latin typeface="IBM Plex Sans"/>
              </a:rPr>
              <a:t>Помните, что бывают и «</a:t>
            </a:r>
            <a:r>
              <a:rPr lang="ru-RU" sz="3000" b="1" u="sng" dirty="0">
                <a:solidFill>
                  <a:srgbClr val="010101"/>
                </a:solidFill>
                <a:latin typeface="IBM Plex Sans"/>
              </a:rPr>
              <a:t>отрицательные»</a:t>
            </a:r>
            <a:r>
              <a:rPr lang="ru-RU" sz="3000" b="1" dirty="0">
                <a:solidFill>
                  <a:srgbClr val="010101"/>
                </a:solidFill>
                <a:latin typeface="IBM Plex Sans"/>
              </a:rPr>
              <a:t> стейкхолдеры!</a:t>
            </a:r>
            <a:endParaRPr lang="ru-RU" sz="3000" dirty="0">
              <a:solidFill>
                <a:srgbClr val="010101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6307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10;p39">
            <a:extLst>
              <a:ext uri="{FF2B5EF4-FFF2-40B4-BE49-F238E27FC236}">
                <a16:creationId xmlns:a16="http://schemas.microsoft.com/office/drawing/2014/main" id="{3D662F25-D973-4E32-AA29-D13C40E88ED8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" name="Google Shape;611;p39">
              <a:extLst>
                <a:ext uri="{FF2B5EF4-FFF2-40B4-BE49-F238E27FC236}">
                  <a16:creationId xmlns:a16="http://schemas.microsoft.com/office/drawing/2014/main" id="{A37C7358-A34A-4510-BB66-1EF2613C0BDB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" name="Google Shape;612;p39">
              <a:extLst>
                <a:ext uri="{FF2B5EF4-FFF2-40B4-BE49-F238E27FC236}">
                  <a16:creationId xmlns:a16="http://schemas.microsoft.com/office/drawing/2014/main" id="{F93019EE-FF8A-4A82-BE1F-F396929345F0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" name="Google Shape;613;p39">
              <a:extLst>
                <a:ext uri="{FF2B5EF4-FFF2-40B4-BE49-F238E27FC236}">
                  <a16:creationId xmlns:a16="http://schemas.microsoft.com/office/drawing/2014/main" id="{ABB85D9B-16B8-42F3-ADE3-ADE2C769F291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" name="Google Shape;614;p39">
              <a:extLst>
                <a:ext uri="{FF2B5EF4-FFF2-40B4-BE49-F238E27FC236}">
                  <a16:creationId xmlns:a16="http://schemas.microsoft.com/office/drawing/2014/main" id="{95296F2E-E4A3-4430-B05A-790F61AB1062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" name="Google Shape;615;p39">
              <a:extLst>
                <a:ext uri="{FF2B5EF4-FFF2-40B4-BE49-F238E27FC236}">
                  <a16:creationId xmlns:a16="http://schemas.microsoft.com/office/drawing/2014/main" id="{0776D0C3-8300-4360-8B24-F99678E4D9DB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616;p39">
              <a:extLst>
                <a:ext uri="{FF2B5EF4-FFF2-40B4-BE49-F238E27FC236}">
                  <a16:creationId xmlns:a16="http://schemas.microsoft.com/office/drawing/2014/main" id="{5E181A21-6C6E-4A03-BBA4-35D0112D99E2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617;p39">
              <a:extLst>
                <a:ext uri="{FF2B5EF4-FFF2-40B4-BE49-F238E27FC236}">
                  <a16:creationId xmlns:a16="http://schemas.microsoft.com/office/drawing/2014/main" id="{ABA22EF5-F8B5-463E-B45E-A2CA2DAF0920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618;p39">
              <a:extLst>
                <a:ext uri="{FF2B5EF4-FFF2-40B4-BE49-F238E27FC236}">
                  <a16:creationId xmlns:a16="http://schemas.microsoft.com/office/drawing/2014/main" id="{7AB9F0A5-A9B1-420B-AE24-085D79EEC078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619;p39">
              <a:extLst>
                <a:ext uri="{FF2B5EF4-FFF2-40B4-BE49-F238E27FC236}">
                  <a16:creationId xmlns:a16="http://schemas.microsoft.com/office/drawing/2014/main" id="{23E10D2B-5783-403E-9CEF-6DBE61D51992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620;p39">
              <a:extLst>
                <a:ext uri="{FF2B5EF4-FFF2-40B4-BE49-F238E27FC236}">
                  <a16:creationId xmlns:a16="http://schemas.microsoft.com/office/drawing/2014/main" id="{3EB83A7D-EF8F-41A5-A2F9-06AA6DAC9958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621;p39">
              <a:extLst>
                <a:ext uri="{FF2B5EF4-FFF2-40B4-BE49-F238E27FC236}">
                  <a16:creationId xmlns:a16="http://schemas.microsoft.com/office/drawing/2014/main" id="{5DB441C7-7D34-40EA-BDB1-3B659E9B4BDD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622;p39">
              <a:extLst>
                <a:ext uri="{FF2B5EF4-FFF2-40B4-BE49-F238E27FC236}">
                  <a16:creationId xmlns:a16="http://schemas.microsoft.com/office/drawing/2014/main" id="{94E6435E-1D8B-46A9-9571-D598B4F40FA6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623;p39">
              <a:extLst>
                <a:ext uri="{FF2B5EF4-FFF2-40B4-BE49-F238E27FC236}">
                  <a16:creationId xmlns:a16="http://schemas.microsoft.com/office/drawing/2014/main" id="{B9600023-AA1C-4633-9052-9C75B5CDC26F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" name="Google Shape;851;p49">
            <a:extLst>
              <a:ext uri="{FF2B5EF4-FFF2-40B4-BE49-F238E27FC236}">
                <a16:creationId xmlns:a16="http://schemas.microsoft.com/office/drawing/2014/main" id="{F1FF1A77-D328-425D-AE3C-2CB1530FC621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52;p49">
            <a:extLst>
              <a:ext uri="{FF2B5EF4-FFF2-40B4-BE49-F238E27FC236}">
                <a16:creationId xmlns:a16="http://schemas.microsoft.com/office/drawing/2014/main" id="{7EBC3B8C-752A-4B34-B83E-349211BF6A91}"/>
              </a:ext>
            </a:extLst>
          </p:cNvPr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53;p49">
            <a:extLst>
              <a:ext uri="{FF2B5EF4-FFF2-40B4-BE49-F238E27FC236}">
                <a16:creationId xmlns:a16="http://schemas.microsoft.com/office/drawing/2014/main" id="{4AD5DBDB-F47A-4878-8010-EF610E07EFA6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54;p49">
            <a:extLst>
              <a:ext uri="{FF2B5EF4-FFF2-40B4-BE49-F238E27FC236}">
                <a16:creationId xmlns:a16="http://schemas.microsoft.com/office/drawing/2014/main" id="{3FD1A75A-8FE4-470A-9A38-316718F3AD73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55;p49">
            <a:extLst>
              <a:ext uri="{FF2B5EF4-FFF2-40B4-BE49-F238E27FC236}">
                <a16:creationId xmlns:a16="http://schemas.microsoft.com/office/drawing/2014/main" id="{E239F16B-987C-43B9-B4CC-F64B11E7A443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Google Shape;870;p49">
            <a:extLst>
              <a:ext uri="{FF2B5EF4-FFF2-40B4-BE49-F238E27FC236}">
                <a16:creationId xmlns:a16="http://schemas.microsoft.com/office/drawing/2014/main" id="{FAECE96F-DBAE-4A23-AAEC-2441C6CB790A}"/>
              </a:ext>
            </a:extLst>
          </p:cNvPr>
          <p:cNvSpPr txBox="1"/>
          <p:nvPr/>
        </p:nvSpPr>
        <p:spPr>
          <a:xfrm>
            <a:off x="1047087" y="1418275"/>
            <a:ext cx="16277333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4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Советы* по взаимодействию со </a:t>
            </a:r>
            <a:r>
              <a:rPr lang="ru-RU" sz="44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Стэйкхолдерами</a:t>
            </a:r>
            <a:endParaRPr sz="44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13E614-FC1A-407F-B03D-DF89760D5B13}"/>
              </a:ext>
            </a:extLst>
          </p:cNvPr>
          <p:cNvSpPr txBox="1"/>
          <p:nvPr/>
        </p:nvSpPr>
        <p:spPr>
          <a:xfrm>
            <a:off x="961284" y="2939344"/>
            <a:ext cx="167958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rgbClr val="010101"/>
                </a:solidFill>
                <a:latin typeface="IBM Plex Sans"/>
              </a:rPr>
              <a:t>1. Составьте карту стейкхолдеров своего проекта</a:t>
            </a:r>
          </a:p>
          <a:p>
            <a:r>
              <a:rPr lang="ru-RU" sz="3000" dirty="0">
                <a:solidFill>
                  <a:srgbClr val="010101"/>
                </a:solidFill>
                <a:latin typeface="IBM Plex Sans"/>
              </a:rPr>
              <a:t>2. Определить исходное состояние вовлеченности в проект</a:t>
            </a:r>
          </a:p>
          <a:p>
            <a:pPr marL="1080000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Знает о проекте</a:t>
            </a:r>
          </a:p>
          <a:p>
            <a:pPr marL="1080000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Понимает, о чем проект</a:t>
            </a:r>
          </a:p>
          <a:p>
            <a:pPr marL="1080000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Одобряет проект</a:t>
            </a:r>
          </a:p>
          <a:p>
            <a:pPr marL="1080000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Вовлечен в проект</a:t>
            </a:r>
          </a:p>
          <a:p>
            <a:pPr marL="1080000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Чувствует свою ответственность за проект</a:t>
            </a:r>
          </a:p>
          <a:p>
            <a:endParaRPr lang="ru-RU" sz="3000" dirty="0">
              <a:solidFill>
                <a:srgbClr val="010101"/>
              </a:solidFill>
              <a:latin typeface="IBM Plex Sans"/>
            </a:endParaRPr>
          </a:p>
          <a:p>
            <a:pPr marL="622800" lvl="2"/>
            <a:endParaRPr lang="ru-RU" sz="3000" dirty="0">
              <a:solidFill>
                <a:srgbClr val="010101"/>
              </a:solidFill>
              <a:latin typeface="IBM Plex Sans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10101"/>
              </a:solidFill>
              <a:latin typeface="IBM Plex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EF0DC-DDE8-41A5-9936-63672764CACC}"/>
              </a:ext>
            </a:extLst>
          </p:cNvPr>
          <p:cNvSpPr txBox="1"/>
          <p:nvPr/>
        </p:nvSpPr>
        <p:spPr>
          <a:xfrm>
            <a:off x="961284" y="6283214"/>
            <a:ext cx="16795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rgbClr val="010101"/>
                </a:solidFill>
                <a:latin typeface="IBM Plex Sans"/>
              </a:rPr>
              <a:t>3. Определить желаемое состояние вовлеченности в проект</a:t>
            </a:r>
          </a:p>
          <a:p>
            <a:pPr marL="622800" lvl="2"/>
            <a:endParaRPr lang="ru-RU" sz="3000" dirty="0">
              <a:solidFill>
                <a:srgbClr val="010101"/>
              </a:solidFill>
              <a:latin typeface="IBM Plex Sans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ru-RU" sz="3000" dirty="0">
              <a:solidFill>
                <a:srgbClr val="010101"/>
              </a:solidFill>
              <a:latin typeface="IBM Plex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2B74E0-35CA-4FF8-A177-601E1EDD52BC}"/>
              </a:ext>
            </a:extLst>
          </p:cNvPr>
          <p:cNvSpPr txBox="1"/>
          <p:nvPr/>
        </p:nvSpPr>
        <p:spPr>
          <a:xfrm>
            <a:off x="961284" y="6794726"/>
            <a:ext cx="189540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rgbClr val="010101"/>
                </a:solidFill>
                <a:latin typeface="IBM Plex Sans"/>
              </a:rPr>
              <a:t>4. Определите, как вы будете взаимодействовать с каждым из них:</a:t>
            </a:r>
          </a:p>
          <a:p>
            <a:pPr marL="1080000" lvl="2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Держать в поле зрения</a:t>
            </a:r>
          </a:p>
          <a:p>
            <a:pPr marL="1080000" lvl="2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Держать в курсе проекта</a:t>
            </a:r>
          </a:p>
          <a:p>
            <a:pPr marL="1080000" lvl="2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Держать удовлетворенным</a:t>
            </a:r>
          </a:p>
          <a:p>
            <a:pPr marL="1080000" lvl="2" indent="-457200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10101"/>
                </a:solidFill>
                <a:latin typeface="IBM Plex Sans"/>
              </a:rPr>
              <a:t>Активно вовлекать</a:t>
            </a:r>
          </a:p>
          <a:p>
            <a:r>
              <a:rPr lang="ru-RU" sz="3000" dirty="0">
                <a:solidFill>
                  <a:srgbClr val="010101"/>
                </a:solidFill>
                <a:latin typeface="IBM Plex Sans"/>
              </a:rPr>
              <a:t>5. Составить план коммуникации о проекте для каждого стейкхолдера, который поможет достичь желаемой вовлеченности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A92701-C84E-4A8A-BFBD-12D4BCC30311}"/>
              </a:ext>
            </a:extLst>
          </p:cNvPr>
          <p:cNvSpPr txBox="1"/>
          <p:nvPr/>
        </p:nvSpPr>
        <p:spPr>
          <a:xfrm>
            <a:off x="961284" y="10923870"/>
            <a:ext cx="16710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10101"/>
                </a:solidFill>
                <a:latin typeface="IBM Plex Sans"/>
              </a:rPr>
              <a:t>*При работе с людьми нет четких инструкций, поэтому мы можем предложить только советы, которые сами проверили на практике </a:t>
            </a:r>
            <a:r>
              <a:rPr lang="ru-RU" sz="2000" dirty="0">
                <a:solidFill>
                  <a:srgbClr val="010101"/>
                </a:solidFill>
                <a:latin typeface="IBM Plex Sans"/>
                <a:sym typeface="Wingdings" panose="05000000000000000000" pitchFamily="2" charset="2"/>
              </a:rPr>
              <a:t></a:t>
            </a:r>
            <a:endParaRPr lang="ru-RU" sz="2000" dirty="0">
              <a:solidFill>
                <a:srgbClr val="010101"/>
              </a:solidFill>
              <a:latin typeface="IBM Plex Sans"/>
            </a:endParaRPr>
          </a:p>
        </p:txBody>
      </p:sp>
      <p:graphicFrame>
        <p:nvGraphicFramePr>
          <p:cNvPr id="26" name="Объект 25">
            <a:extLst>
              <a:ext uri="{FF2B5EF4-FFF2-40B4-BE49-F238E27FC236}">
                <a16:creationId xmlns:a16="http://schemas.microsoft.com/office/drawing/2014/main" id="{CF681F4B-4B11-41F8-9B1D-E4B546090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362543"/>
              </p:ext>
            </p:extLst>
          </p:nvPr>
        </p:nvGraphicFramePr>
        <p:xfrm>
          <a:off x="13560213" y="4102366"/>
          <a:ext cx="6069763" cy="4528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Slide" r:id="rId10" imgW="4564425" imgH="3422931" progId="PowerPoint.Slide.8">
                  <p:embed/>
                </p:oleObj>
              </mc:Choice>
              <mc:Fallback>
                <p:oleObj name="Slide" r:id="rId10" imgW="4564425" imgH="3422931" progId="PowerPoint.Slide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0213" y="4102366"/>
                        <a:ext cx="6069763" cy="452897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36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10;p39">
            <a:extLst>
              <a:ext uri="{FF2B5EF4-FFF2-40B4-BE49-F238E27FC236}">
                <a16:creationId xmlns:a16="http://schemas.microsoft.com/office/drawing/2014/main" id="{6F4721B9-DDCA-4D93-ADFB-C345B8A6D735}"/>
              </a:ext>
            </a:extLst>
          </p:cNvPr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" name="Google Shape;611;p39">
              <a:extLst>
                <a:ext uri="{FF2B5EF4-FFF2-40B4-BE49-F238E27FC236}">
                  <a16:creationId xmlns:a16="http://schemas.microsoft.com/office/drawing/2014/main" id="{53FBA2BF-30B4-44D7-8FB3-134A2AE9AF4E}"/>
                </a:ext>
              </a:extLst>
            </p:cNvPr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" name="Google Shape;612;p39">
              <a:extLst>
                <a:ext uri="{FF2B5EF4-FFF2-40B4-BE49-F238E27FC236}">
                  <a16:creationId xmlns:a16="http://schemas.microsoft.com/office/drawing/2014/main" id="{134A09ED-8E00-43D9-8224-D0CF3C56652D}"/>
                </a:ext>
              </a:extLst>
            </p:cNvPr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" name="Google Shape;613;p39">
              <a:extLst>
                <a:ext uri="{FF2B5EF4-FFF2-40B4-BE49-F238E27FC236}">
                  <a16:creationId xmlns:a16="http://schemas.microsoft.com/office/drawing/2014/main" id="{8CC56FFE-0933-404E-B735-9972DBC4AE91}"/>
                </a:ext>
              </a:extLst>
            </p:cNvPr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" name="Google Shape;614;p39">
              <a:extLst>
                <a:ext uri="{FF2B5EF4-FFF2-40B4-BE49-F238E27FC236}">
                  <a16:creationId xmlns:a16="http://schemas.microsoft.com/office/drawing/2014/main" id="{AA24723B-D162-461E-8D73-B56DA4E7ACAB}"/>
                </a:ext>
              </a:extLst>
            </p:cNvPr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" name="Google Shape;615;p39">
              <a:extLst>
                <a:ext uri="{FF2B5EF4-FFF2-40B4-BE49-F238E27FC236}">
                  <a16:creationId xmlns:a16="http://schemas.microsoft.com/office/drawing/2014/main" id="{01244573-362A-4311-8C33-4904BF935330}"/>
                </a:ext>
              </a:extLst>
            </p:cNvPr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" name="Google Shape;616;p39">
              <a:extLst>
                <a:ext uri="{FF2B5EF4-FFF2-40B4-BE49-F238E27FC236}">
                  <a16:creationId xmlns:a16="http://schemas.microsoft.com/office/drawing/2014/main" id="{FCAD8269-0BCC-4DA6-9746-20831D9FBC36}"/>
                </a:ext>
              </a:extLst>
            </p:cNvPr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" name="Google Shape;617;p39">
              <a:extLst>
                <a:ext uri="{FF2B5EF4-FFF2-40B4-BE49-F238E27FC236}">
                  <a16:creationId xmlns:a16="http://schemas.microsoft.com/office/drawing/2014/main" id="{9AC4B6DB-EFE8-4A3A-94E7-87B76A9AA84B}"/>
                </a:ext>
              </a:extLst>
            </p:cNvPr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" name="Google Shape;618;p39">
              <a:extLst>
                <a:ext uri="{FF2B5EF4-FFF2-40B4-BE49-F238E27FC236}">
                  <a16:creationId xmlns:a16="http://schemas.microsoft.com/office/drawing/2014/main" id="{1CB1404E-931D-43C9-B4A6-4331FDCA7772}"/>
                </a:ext>
              </a:extLst>
            </p:cNvPr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" name="Google Shape;619;p39">
              <a:extLst>
                <a:ext uri="{FF2B5EF4-FFF2-40B4-BE49-F238E27FC236}">
                  <a16:creationId xmlns:a16="http://schemas.microsoft.com/office/drawing/2014/main" id="{5DAB1109-D2EA-4FE9-B131-246637E2C1C3}"/>
                </a:ext>
              </a:extLst>
            </p:cNvPr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620;p39">
              <a:extLst>
                <a:ext uri="{FF2B5EF4-FFF2-40B4-BE49-F238E27FC236}">
                  <a16:creationId xmlns:a16="http://schemas.microsoft.com/office/drawing/2014/main" id="{45A7FCA7-3A4E-45AD-9F96-A620A53BEAB5}"/>
                </a:ext>
              </a:extLst>
            </p:cNvPr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621;p39">
              <a:extLst>
                <a:ext uri="{FF2B5EF4-FFF2-40B4-BE49-F238E27FC236}">
                  <a16:creationId xmlns:a16="http://schemas.microsoft.com/office/drawing/2014/main" id="{86A2D13B-821D-4BAE-BFF8-77BEDD4FB56F}"/>
                </a:ext>
              </a:extLst>
            </p:cNvPr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622;p39">
              <a:extLst>
                <a:ext uri="{FF2B5EF4-FFF2-40B4-BE49-F238E27FC236}">
                  <a16:creationId xmlns:a16="http://schemas.microsoft.com/office/drawing/2014/main" id="{19A58F82-17E2-47C1-ABF2-76D8FE6B9986}"/>
                </a:ext>
              </a:extLst>
            </p:cNvPr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623;p39">
              <a:extLst>
                <a:ext uri="{FF2B5EF4-FFF2-40B4-BE49-F238E27FC236}">
                  <a16:creationId xmlns:a16="http://schemas.microsoft.com/office/drawing/2014/main" id="{D4E740D5-D97B-473B-8076-91AA14E4B6EF}"/>
                </a:ext>
              </a:extLst>
            </p:cNvPr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" name="Google Shape;851;p49">
            <a:extLst>
              <a:ext uri="{FF2B5EF4-FFF2-40B4-BE49-F238E27FC236}">
                <a16:creationId xmlns:a16="http://schemas.microsoft.com/office/drawing/2014/main" id="{2C800A56-006B-466D-A39D-3D99E59F9DE1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52;p49">
            <a:extLst>
              <a:ext uri="{FF2B5EF4-FFF2-40B4-BE49-F238E27FC236}">
                <a16:creationId xmlns:a16="http://schemas.microsoft.com/office/drawing/2014/main" id="{DD0E91A3-C48C-4444-B980-034C61B33A1C}"/>
              </a:ext>
            </a:extLst>
          </p:cNvPr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53;p49">
            <a:extLst>
              <a:ext uri="{FF2B5EF4-FFF2-40B4-BE49-F238E27FC236}">
                <a16:creationId xmlns:a16="http://schemas.microsoft.com/office/drawing/2014/main" id="{1BAF3186-F8D6-402B-A58B-C1FD6470F901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54;p49">
            <a:extLst>
              <a:ext uri="{FF2B5EF4-FFF2-40B4-BE49-F238E27FC236}">
                <a16:creationId xmlns:a16="http://schemas.microsoft.com/office/drawing/2014/main" id="{B38F9ACC-F4C4-417B-8D1D-ECA80D7C2E3F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55;p49">
            <a:extLst>
              <a:ext uri="{FF2B5EF4-FFF2-40B4-BE49-F238E27FC236}">
                <a16:creationId xmlns:a16="http://schemas.microsoft.com/office/drawing/2014/main" id="{D0CCE922-8891-4CF7-994B-FC0AD58844A9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" name="Google Shape;870;p49">
            <a:extLst>
              <a:ext uri="{FF2B5EF4-FFF2-40B4-BE49-F238E27FC236}">
                <a16:creationId xmlns:a16="http://schemas.microsoft.com/office/drawing/2014/main" id="{9A907AC9-351E-41F8-B664-5342798C5043}"/>
              </a:ext>
            </a:extLst>
          </p:cNvPr>
          <p:cNvSpPr txBox="1"/>
          <p:nvPr/>
        </p:nvSpPr>
        <p:spPr>
          <a:xfrm>
            <a:off x="1047088" y="1418275"/>
            <a:ext cx="121476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9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-RU" sz="44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en-US" sz="44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Stakeholder mapping</a:t>
            </a:r>
            <a:r>
              <a:rPr lang="ru-RU" sz="44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4400" b="1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53CB29B8-C78D-4024-A2AB-9E4E89419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11425"/>
              </p:ext>
            </p:extLst>
          </p:nvPr>
        </p:nvGraphicFramePr>
        <p:xfrm>
          <a:off x="876744" y="3206315"/>
          <a:ext cx="18350611" cy="5315819"/>
        </p:xfrm>
        <a:graphic>
          <a:graphicData uri="http://schemas.openxmlformats.org/drawingml/2006/table">
            <a:tbl>
              <a:tblPr/>
              <a:tblGrid>
                <a:gridCol w="1700498">
                  <a:extLst>
                    <a:ext uri="{9D8B030D-6E8A-4147-A177-3AD203B41FA5}">
                      <a16:colId xmlns:a16="http://schemas.microsoft.com/office/drawing/2014/main" val="3337252854"/>
                    </a:ext>
                  </a:extLst>
                </a:gridCol>
                <a:gridCol w="1096188">
                  <a:extLst>
                    <a:ext uri="{9D8B030D-6E8A-4147-A177-3AD203B41FA5}">
                      <a16:colId xmlns:a16="http://schemas.microsoft.com/office/drawing/2014/main" val="308363667"/>
                    </a:ext>
                  </a:extLst>
                </a:gridCol>
                <a:gridCol w="1166456">
                  <a:extLst>
                    <a:ext uri="{9D8B030D-6E8A-4147-A177-3AD203B41FA5}">
                      <a16:colId xmlns:a16="http://schemas.microsoft.com/office/drawing/2014/main" val="1702272768"/>
                    </a:ext>
                  </a:extLst>
                </a:gridCol>
                <a:gridCol w="3878820">
                  <a:extLst>
                    <a:ext uri="{9D8B030D-6E8A-4147-A177-3AD203B41FA5}">
                      <a16:colId xmlns:a16="http://schemas.microsoft.com/office/drawing/2014/main" val="3336197985"/>
                    </a:ext>
                  </a:extLst>
                </a:gridCol>
                <a:gridCol w="1470329">
                  <a:extLst>
                    <a:ext uri="{9D8B030D-6E8A-4147-A177-3AD203B41FA5}">
                      <a16:colId xmlns:a16="http://schemas.microsoft.com/office/drawing/2014/main" val="4240553798"/>
                    </a:ext>
                  </a:extLst>
                </a:gridCol>
                <a:gridCol w="1394085">
                  <a:extLst>
                    <a:ext uri="{9D8B030D-6E8A-4147-A177-3AD203B41FA5}">
                      <a16:colId xmlns:a16="http://schemas.microsoft.com/office/drawing/2014/main" val="2940801767"/>
                    </a:ext>
                  </a:extLst>
                </a:gridCol>
                <a:gridCol w="3207895">
                  <a:extLst>
                    <a:ext uri="{9D8B030D-6E8A-4147-A177-3AD203B41FA5}">
                      <a16:colId xmlns:a16="http://schemas.microsoft.com/office/drawing/2014/main" val="3441157969"/>
                    </a:ext>
                  </a:extLst>
                </a:gridCol>
                <a:gridCol w="2458387">
                  <a:extLst>
                    <a:ext uri="{9D8B030D-6E8A-4147-A177-3AD203B41FA5}">
                      <a16:colId xmlns:a16="http://schemas.microsoft.com/office/drawing/2014/main" val="2343930361"/>
                    </a:ext>
                  </a:extLst>
                </a:gridCol>
                <a:gridCol w="1977953">
                  <a:extLst>
                    <a:ext uri="{9D8B030D-6E8A-4147-A177-3AD203B41FA5}">
                      <a16:colId xmlns:a16="http://schemas.microsoft.com/office/drawing/2014/main" val="3172665619"/>
                    </a:ext>
                  </a:extLst>
                </a:gridCol>
              </a:tblGrid>
              <a:tr h="384724">
                <a:tc gridSpan="3">
                  <a:txBody>
                    <a:bodyPr/>
                    <a:lstStyle/>
                    <a:p>
                      <a:pPr algn="l" fontAlgn="t"/>
                      <a:r>
                        <a:rPr lang="ru-RU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As a result of the communication experience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Context: Business Strategy or initiative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Tools and Resources</a:t>
                      </a:r>
                      <a:endParaRPr lang="ru-RU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618179"/>
                  </a:ext>
                </a:extLst>
              </a:tr>
              <a:tr h="12726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Stakeholder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Stake holder prioritisation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Current level of the emotional impact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They should understand &amp; KNOW</a:t>
                      </a:r>
                      <a:b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 emotional impact is that they 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should </a:t>
                      </a: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through….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Tools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Media and Communication (exists)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Media and Communication (needed)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271249"/>
                  </a:ext>
                </a:extLst>
              </a:tr>
              <a:tr h="238128">
                <a:tc gridSpan="9"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DEMAND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44421"/>
                  </a:ext>
                </a:extLst>
              </a:tr>
              <a:tr h="5675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Global &amp; Regional   team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Keep satisfied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Keep informed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Updated progress from region, key highlights, best practices from region, help if needed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Keep informed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Informing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regional calls, scorecard, best practice sharing, 1:1s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regional calls, 1:1 with Sponsor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903217"/>
                  </a:ext>
                </a:extLst>
              </a:tr>
              <a:tr h="7566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Sponsor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closely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Understanding / Acceptance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Updated progress, key highlights, help if needed, integration of VL in finshape, resourcing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Ownership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Involvement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MBR scorecard, deep dive sessions, impact in IR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MBR, IR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1:1 sessions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097753"/>
                  </a:ext>
                </a:extLst>
              </a:tr>
              <a:tr h="75668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Champions group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Manage closely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Understanding / Acceptance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targets &amp; needed workstreams, progress, their role in driving VL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Commitment / Ownership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Involvement / engagement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community meeting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meetings, updates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466689"/>
                  </a:ext>
                </a:extLst>
              </a:tr>
              <a:tr h="94585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 associates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Keep informed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Limited Awareness or non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VL idea and why we need VL, how can I be Value Leader, how VL touches my work, whom to contact for details, best value projects, expectations from LMs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Awareness/ Understanding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Engagement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none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see separate list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798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042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1;p49">
            <a:extLst>
              <a:ext uri="{FF2B5EF4-FFF2-40B4-BE49-F238E27FC236}">
                <a16:creationId xmlns:a16="http://schemas.microsoft.com/office/drawing/2014/main" id="{75DB81EC-4A25-4421-A046-B809F9468C05}"/>
              </a:ext>
            </a:extLst>
          </p:cNvPr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52;p49">
            <a:extLst>
              <a:ext uri="{FF2B5EF4-FFF2-40B4-BE49-F238E27FC236}">
                <a16:creationId xmlns:a16="http://schemas.microsoft.com/office/drawing/2014/main" id="{9AAB302B-1951-4644-A973-8DDA36A4BA44}"/>
              </a:ext>
            </a:extLst>
          </p:cNvPr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53;p49">
            <a:extLst>
              <a:ext uri="{FF2B5EF4-FFF2-40B4-BE49-F238E27FC236}">
                <a16:creationId xmlns:a16="http://schemas.microsoft.com/office/drawing/2014/main" id="{06EF5A02-EC7B-4C23-8F96-FA912EE2A927}"/>
              </a:ext>
            </a:extLst>
          </p:cNvPr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54;p49">
            <a:extLst>
              <a:ext uri="{FF2B5EF4-FFF2-40B4-BE49-F238E27FC236}">
                <a16:creationId xmlns:a16="http://schemas.microsoft.com/office/drawing/2014/main" id="{B2D3120D-0A93-4642-9874-B424647949A5}"/>
              </a:ext>
            </a:extLst>
          </p:cNvPr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55;p49">
            <a:extLst>
              <a:ext uri="{FF2B5EF4-FFF2-40B4-BE49-F238E27FC236}">
                <a16:creationId xmlns:a16="http://schemas.microsoft.com/office/drawing/2014/main" id="{0E5C689C-5353-47F0-A99C-0627183924F6}"/>
              </a:ext>
            </a:extLst>
          </p:cNvPr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 dirty="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C26C93-A8DB-4D77-AAE1-3F94B5F4A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r="5160"/>
          <a:stretch/>
        </p:blipFill>
        <p:spPr bwMode="auto">
          <a:xfrm>
            <a:off x="14014750" y="1935664"/>
            <a:ext cx="6097209" cy="97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5F318C-A7BD-4A66-806E-BB26377FE8B2}"/>
              </a:ext>
            </a:extLst>
          </p:cNvPr>
          <p:cNvSpPr/>
          <p:nvPr/>
        </p:nvSpPr>
        <p:spPr>
          <a:xfrm>
            <a:off x="14014750" y="0"/>
            <a:ext cx="6089350" cy="1935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Советы от </a:t>
            </a:r>
            <a:r>
              <a:rPr lang="ru-RU" sz="4800" dirty="0" err="1"/>
              <a:t>КЭПа</a:t>
            </a:r>
            <a:endParaRPr lang="ru-RU" sz="4800" dirty="0"/>
          </a:p>
        </p:txBody>
      </p:sp>
      <p:sp>
        <p:nvSpPr>
          <p:cNvPr id="9" name="Google Shape;729;p44">
            <a:extLst>
              <a:ext uri="{FF2B5EF4-FFF2-40B4-BE49-F238E27FC236}">
                <a16:creationId xmlns:a16="http://schemas.microsoft.com/office/drawing/2014/main" id="{AE1C9CB2-132D-4CB0-BE21-43772A29BBA2}"/>
              </a:ext>
            </a:extLst>
          </p:cNvPr>
          <p:cNvSpPr txBox="1"/>
          <p:nvPr/>
        </p:nvSpPr>
        <p:spPr>
          <a:xfrm>
            <a:off x="793149" y="2698230"/>
            <a:ext cx="12203323" cy="872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Стейкхолдеры – это тоже участники вашей проектной группы.</a:t>
            </a: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Используйте их знания, влияние и вовлеченность на пользу проекта!</a:t>
            </a: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5400" b="1" dirty="0"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Они, так же, как и вы, заинтересованы в хорошем результате </a:t>
            </a:r>
            <a:r>
              <a:rPr lang="ru-RU" sz="5400" b="1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Wingdings" panose="05000000000000000000" pitchFamily="2" charset="2"/>
              </a:rPr>
              <a:t></a:t>
            </a:r>
            <a:endParaRPr sz="5400" b="1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58153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0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4391177" y="2176939"/>
            <a:ext cx="988276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Давайте познакомимся!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41EC5D-76D3-4B7E-8405-8856F4B95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32" y="5012204"/>
            <a:ext cx="5864225" cy="58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/>
          </p:nvPr>
        </p:nvSpPr>
        <p:spPr>
          <a:xfrm>
            <a:off x="1047088" y="359659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Дополнительные инструменты для составления команды проекта</a:t>
            </a:r>
            <a:endParaRPr sz="99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8017" y="3141025"/>
            <a:ext cx="6949361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91" name="Google Shape;391;p3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92" name="Google Shape;392;p3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033293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1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1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1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1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13" name="Google Shape;913;p51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14" name="Google Shape;914;p51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27" name="Google Shape;927;p51"/>
          <p:cNvSpPr txBox="1"/>
          <p:nvPr/>
        </p:nvSpPr>
        <p:spPr>
          <a:xfrm>
            <a:off x="1132613" y="199034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latin typeface="IBM Plex Sans"/>
                <a:ea typeface="IBM Plex Sans"/>
                <a:cs typeface="IBM Plex Sans"/>
                <a:sym typeface="IBM Plex Sans"/>
              </a:rPr>
              <a:t>Heat map</a:t>
            </a:r>
            <a:endParaRPr sz="9900"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rgbClr val="88888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28" name="Google Shape;928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5238" y="1922325"/>
            <a:ext cx="9407786" cy="85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1"/>
          <p:cNvSpPr txBox="1"/>
          <p:nvPr/>
        </p:nvSpPr>
        <p:spPr>
          <a:xfrm>
            <a:off x="1007550" y="3387750"/>
            <a:ext cx="8747700" cy="7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Инструмент, который поможет сформировать необходимую команду для запуска проекта. </a:t>
            </a:r>
            <a:b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После того как перед вами есть Scope проекта, самое время понять какие специалисты будут нужны и какая будет их загрузка. 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построения карты вы выписываете верхнеуровневые задачи и и те роли, которые понадобятся для решения этой задачи (здесь на помощь приходить инструмент Impact Mapping). Таким образом у вас появится карта, где наглядно будет видно какие роли нужны команде и какая будет загрузка. Обычно для обозначения загрузки используются бальную систему от 1 до 5 или процентное соотношение.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2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2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2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52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52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39" name="Google Shape;939;p52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40" name="Google Shape;940;p52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53" name="Google Shape;953;p52"/>
          <p:cNvSpPr txBox="1"/>
          <p:nvPr/>
        </p:nvSpPr>
        <p:spPr>
          <a:xfrm>
            <a:off x="1132613" y="1990342"/>
            <a:ext cx="92589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>
                <a:latin typeface="IBM Plex Sans"/>
                <a:ea typeface="IBM Plex Sans"/>
                <a:cs typeface="IBM Plex Sans"/>
                <a:sym typeface="IBM Plex Sans"/>
              </a:rPr>
              <a:t>Star map</a:t>
            </a:r>
            <a:endParaRPr sz="9900" b="1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rgbClr val="88888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54" name="Google Shape;954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18675" y="3621424"/>
            <a:ext cx="10633027" cy="52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52"/>
          <p:cNvSpPr txBox="1"/>
          <p:nvPr/>
        </p:nvSpPr>
        <p:spPr>
          <a:xfrm>
            <a:off x="1132625" y="3243875"/>
            <a:ext cx="8634300" cy="7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 map позволяет оценить компетенции команды и выявить bus factor и перегруженность отдельных участников команды.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построения карты вы выписываете всех участников команды и роли, которые понадобятся для решения задач по проекту. 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Каждый участник команды, относительно выделенных ролей должен отметить один из вариантов ответа: 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AutoNum type="arabicPeriod"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 эксперт 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AutoNum type="arabicPeriod"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могу сделать несложную задачу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AutoNum type="arabicPeriod"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знаю,но хочу научиться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AutoNum type="arabicPeriod"/>
            </a:pPr>
            <a:r>
              <a:rPr lang="ru-RU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знаю и не хочу знать</a:t>
            </a:r>
            <a:endParaRPr sz="2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6" name="Google Shape;956;p52"/>
          <p:cNvSpPr txBox="1"/>
          <p:nvPr/>
        </p:nvSpPr>
        <p:spPr>
          <a:xfrm>
            <a:off x="9766925" y="9875075"/>
            <a:ext cx="93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 map хорошо работает в совокупности с Heat map, когда у вас есть уже закрепленная команда за проектом.</a:t>
            </a:r>
            <a:endParaRPr sz="24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3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CF6DA2-DD91-4790-A64D-B0DF04C3CACA}"/>
              </a:ext>
            </a:extLst>
          </p:cNvPr>
          <p:cNvSpPr txBox="1"/>
          <p:nvPr/>
        </p:nvSpPr>
        <p:spPr>
          <a:xfrm>
            <a:off x="1212743" y="4700758"/>
            <a:ext cx="10050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Напишите 1-2 идеи, которые уносите с собой с сегодняшнего занятия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DE7AAD-B5A5-4E09-B68B-464F6A4C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775" y="0"/>
            <a:ext cx="8934450" cy="1172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5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1047088" y="2338465"/>
            <a:ext cx="9811500" cy="61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b="1" dirty="0"/>
              <a:t>На следующем уроке мы рассмотрим:</a:t>
            </a:r>
            <a:br>
              <a:rPr lang="ru-RU" sz="6000" b="1" dirty="0"/>
            </a:br>
            <a:br>
              <a:rPr lang="ru-RU" sz="6000" b="1" dirty="0"/>
            </a:b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1. Планирование</a:t>
            </a:r>
            <a:r>
              <a:rPr lang="ru-RU" sz="3600" dirty="0">
                <a:solidFill>
                  <a:srgbClr val="000000"/>
                </a:solidFill>
                <a:latin typeface="Roboto" panose="02000000000000000000" pitchFamily="2" charset="0"/>
              </a:rPr>
              <a:t> проекта</a:t>
            </a:r>
            <a:b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 User </a:t>
            </a:r>
            <a:r>
              <a:rPr lang="ru-RU" sz="3600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story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 что такое, как формируются, для чего нужны </a:t>
            </a:r>
            <a:b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ru-RU" sz="3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3. Бизнес - кейс</a:t>
            </a:r>
            <a:br>
              <a:rPr lang="ru-RU" sz="6000" b="1" dirty="0"/>
            </a:br>
            <a:endParaRPr sz="60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5399" y="2951088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4"/>
          <p:cNvSpPr txBox="1">
            <a:spLocks noGrp="1"/>
          </p:cNvSpPr>
          <p:nvPr>
            <p:ph type="title"/>
          </p:nvPr>
        </p:nvSpPr>
        <p:spPr>
          <a:xfrm>
            <a:off x="1047088" y="4302050"/>
            <a:ext cx="98115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9900" b="1"/>
              <a:t>Домашнее задание</a:t>
            </a:r>
            <a:endParaRPr sz="99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7" name="Google Shape;967;p54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4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4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5399" y="2951088"/>
            <a:ext cx="7480984" cy="582626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4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973" name="Google Shape;973;p54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974" name="Google Shape;974;p54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02292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6"/>
          <p:cNvSpPr txBox="1"/>
          <p:nvPr/>
        </p:nvSpPr>
        <p:spPr>
          <a:xfrm>
            <a:off x="1047100" y="4183700"/>
            <a:ext cx="18291000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8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BM Plex Sans"/>
              <a:buAutoNum type="arabicPeriod"/>
            </a:pP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Сформировать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верхнеуровневый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Scope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вашему проекту (задачи, сроки, команда, стейкхолдеры, предварительный бюджет).</a:t>
            </a:r>
            <a:endParaRPr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05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Составить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Heat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\Star </a:t>
            </a:r>
            <a:r>
              <a:rPr lang="ru-RU" sz="33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</a:t>
            </a:r>
            <a:r>
              <a:rPr lang="ru-RU" sz="33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проекта и проанализировать.</a:t>
            </a:r>
            <a:endParaRPr sz="33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02" name="Google Shape;1002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" name="Google Shape;1006;p5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1007" name="Google Shape;1007;p5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8" name="Google Shape;1008;p5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5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5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5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5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5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5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5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5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20" name="Google Shape;1020;p56"/>
          <p:cNvSpPr txBox="1">
            <a:spLocks noGrp="1"/>
          </p:cNvSpPr>
          <p:nvPr>
            <p:ph type="title"/>
          </p:nvPr>
        </p:nvSpPr>
        <p:spPr>
          <a:xfrm>
            <a:off x="1047100" y="2210010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600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</a:t>
            </a:r>
            <a:endParaRPr sz="66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021" name="Google Shape;1021;p56"/>
          <p:cNvSpPr/>
          <p:nvPr/>
        </p:nvSpPr>
        <p:spPr>
          <a:xfrm>
            <a:off x="1946657" y="7243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 и планирование проекта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5110669" y="4687665"/>
            <a:ext cx="988276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 какого Вы города?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41732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5110669" y="4687665"/>
            <a:ext cx="9882761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давно работаете проектным менеджером?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27891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2681207" y="4687665"/>
            <a:ext cx="14424774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Поделись ожиданиями от блока "Планирование проекта". 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Чему хотите научиться?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01696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2681207" y="4687665"/>
            <a:ext cx="14424774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Напишите 1-2 ключевые мысли, которые запомнились тебе из предыдущих учебных блоков</a:t>
            </a: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b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41415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1047088" y="4616062"/>
            <a:ext cx="9258900" cy="236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Расскажите о себе и своем проекте</a:t>
            </a: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225" y="3811100"/>
            <a:ext cx="6111142" cy="581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9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317" name="Google Shape;317;p29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9"/>
          <p:cNvSpPr/>
          <p:nvPr/>
        </p:nvSpPr>
        <p:spPr>
          <a:xfrm>
            <a:off x="1794248" y="571975"/>
            <a:ext cx="13322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ru-RU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Планирование проекта. Формирование и утверждение Scope проекта</a:t>
            </a: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2656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1047100" y="2335796"/>
            <a:ext cx="9258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6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Давайте договоримся!</a:t>
            </a: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6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794257" y="571975"/>
            <a:ext cx="103332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 «Планирование и ведение проекта»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1132875" y="4453125"/>
            <a:ext cx="12975600" cy="52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микрофоны выключены</a:t>
            </a:r>
            <a:endParaRPr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разбираем выполненные домашние задания </a:t>
            </a:r>
            <a:endParaRPr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 задаем в чате</a:t>
            </a:r>
            <a:endParaRPr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приветствуется активное участие в дискуссии</a:t>
            </a:r>
            <a:endParaRPr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рассматриваем примеры/шаблоны из практики</a:t>
            </a:r>
            <a:endParaRPr sz="3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44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BM Plex Sans"/>
              <a:buChar char="●"/>
            </a:pPr>
            <a:r>
              <a:rPr lang="ru-RU" sz="3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получаем домашнее задание</a:t>
            </a:r>
            <a:endParaRPr sz="34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4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230" name="Google Shape;230;p26"/>
          <p:cNvGrpSpPr/>
          <p:nvPr/>
        </p:nvGrpSpPr>
        <p:grpSpPr>
          <a:xfrm>
            <a:off x="16913633" y="741514"/>
            <a:ext cx="2249397" cy="384810"/>
            <a:chOff x="14868658" y="741514"/>
            <a:chExt cx="2249397" cy="384810"/>
          </a:xfrm>
        </p:grpSpPr>
        <p:sp>
          <p:nvSpPr>
            <p:cNvPr id="231" name="Google Shape;231;p26"/>
            <p:cNvSpPr/>
            <p:nvPr/>
          </p:nvSpPr>
          <p:spPr>
            <a:xfrm>
              <a:off x="16985455" y="863642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6807130" y="863278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16726822" y="793261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406094" y="863279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192698" y="798734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060138" y="867723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822866" y="863019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15381527" y="795871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5626336" y="863018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794"/>
                  </a:lnTo>
                  <a:lnTo>
                    <a:pt x="47642" y="383286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6"/>
                  </a:lnTo>
                  <a:lnTo>
                    <a:pt x="107422" y="371270"/>
                  </a:lnTo>
                  <a:lnTo>
                    <a:pt x="120759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38" y="243175"/>
                  </a:moveTo>
                  <a:lnTo>
                    <a:pt x="146278" y="243175"/>
                  </a:lnTo>
                  <a:lnTo>
                    <a:pt x="152037" y="245102"/>
                  </a:lnTo>
                  <a:lnTo>
                    <a:pt x="156225" y="250254"/>
                  </a:lnTo>
                  <a:lnTo>
                    <a:pt x="159366" y="25401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47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59" y="358994"/>
                  </a:lnTo>
                  <a:lnTo>
                    <a:pt x="123821" y="356176"/>
                  </a:lnTo>
                  <a:lnTo>
                    <a:pt x="135283" y="336911"/>
                  </a:lnTo>
                  <a:lnTo>
                    <a:pt x="155510" y="327216"/>
                  </a:lnTo>
                  <a:lnTo>
                    <a:pt x="171526" y="311866"/>
                  </a:lnTo>
                  <a:lnTo>
                    <a:pt x="182064" y="292120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66"/>
                  </a:lnTo>
                  <a:lnTo>
                    <a:pt x="191938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6"/>
                  </a:lnTo>
                  <a:lnTo>
                    <a:pt x="65181" y="263930"/>
                  </a:lnTo>
                  <a:lnTo>
                    <a:pt x="59700" y="272081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14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195"/>
                  </a:moveTo>
                  <a:lnTo>
                    <a:pt x="109518" y="230398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38" y="243175"/>
                  </a:lnTo>
                  <a:lnTo>
                    <a:pt x="197711" y="239032"/>
                  </a:lnTo>
                  <a:lnTo>
                    <a:pt x="207138" y="227448"/>
                  </a:lnTo>
                  <a:lnTo>
                    <a:pt x="169534" y="227448"/>
                  </a:lnTo>
                  <a:lnTo>
                    <a:pt x="162050" y="222656"/>
                  </a:lnTo>
                  <a:lnTo>
                    <a:pt x="154045" y="219603"/>
                  </a:lnTo>
                  <a:lnTo>
                    <a:pt x="145744" y="218195"/>
                  </a:lnTo>
                  <a:close/>
                </a:path>
                <a:path w="218440" h="384809" extrusionOk="0">
                  <a:moveTo>
                    <a:pt x="207134" y="157178"/>
                  </a:moveTo>
                  <a:lnTo>
                    <a:pt x="169534" y="157178"/>
                  </a:lnTo>
                  <a:lnTo>
                    <a:pt x="178734" y="162998"/>
                  </a:lnTo>
                  <a:lnTo>
                    <a:pt x="185917" y="171128"/>
                  </a:lnTo>
                  <a:lnTo>
                    <a:pt x="190588" y="181067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0"/>
                  </a:lnTo>
                  <a:lnTo>
                    <a:pt x="178734" y="221628"/>
                  </a:lnTo>
                  <a:lnTo>
                    <a:pt x="169534" y="227448"/>
                  </a:lnTo>
                  <a:lnTo>
                    <a:pt x="207138" y="227448"/>
                  </a:lnTo>
                  <a:lnTo>
                    <a:pt x="208462" y="225821"/>
                  </a:lnTo>
                  <a:lnTo>
                    <a:pt x="215423" y="210020"/>
                  </a:lnTo>
                  <a:lnTo>
                    <a:pt x="217899" y="192318"/>
                  </a:lnTo>
                  <a:lnTo>
                    <a:pt x="215423" y="174611"/>
                  </a:lnTo>
                  <a:lnTo>
                    <a:pt x="208462" y="158810"/>
                  </a:lnTo>
                  <a:lnTo>
                    <a:pt x="207134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6"/>
                  </a:lnTo>
                  <a:lnTo>
                    <a:pt x="45954" y="210443"/>
                  </a:lnTo>
                  <a:lnTo>
                    <a:pt x="54109" y="215937"/>
                  </a:lnTo>
                  <a:lnTo>
                    <a:pt x="64081" y="217951"/>
                  </a:lnTo>
                  <a:lnTo>
                    <a:pt x="74053" y="215937"/>
                  </a:lnTo>
                  <a:lnTo>
                    <a:pt x="82209" y="210443"/>
                  </a:lnTo>
                  <a:lnTo>
                    <a:pt x="87714" y="202296"/>
                  </a:lnTo>
                  <a:lnTo>
                    <a:pt x="89735" y="192318"/>
                  </a:lnTo>
                  <a:lnTo>
                    <a:pt x="87714" y="182333"/>
                  </a:lnTo>
                  <a:lnTo>
                    <a:pt x="82209" y="174179"/>
                  </a:lnTo>
                  <a:lnTo>
                    <a:pt x="74053" y="168681"/>
                  </a:lnTo>
                  <a:lnTo>
                    <a:pt x="6553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8" y="128781"/>
                  </a:lnTo>
                  <a:lnTo>
                    <a:pt x="27800" y="122946"/>
                  </a:lnTo>
                  <a:lnTo>
                    <a:pt x="26196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32"/>
                  </a:lnTo>
                  <a:lnTo>
                    <a:pt x="120761" y="25632"/>
                  </a:lnTo>
                  <a:lnTo>
                    <a:pt x="107422" y="13358"/>
                  </a:lnTo>
                  <a:lnTo>
                    <a:pt x="87153" y="3518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65"/>
                  </a:moveTo>
                  <a:lnTo>
                    <a:pt x="62720" y="16666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531" y="166958"/>
                  </a:lnTo>
                  <a:lnTo>
                    <a:pt x="64081" y="16666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1"/>
                  </a:lnTo>
                  <a:lnTo>
                    <a:pt x="154045" y="165023"/>
                  </a:lnTo>
                  <a:lnTo>
                    <a:pt x="162050" y="161970"/>
                  </a:lnTo>
                  <a:lnTo>
                    <a:pt x="169534" y="157178"/>
                  </a:lnTo>
                  <a:lnTo>
                    <a:pt x="207134" y="157178"/>
                  </a:lnTo>
                  <a:lnTo>
                    <a:pt x="197711" y="145598"/>
                  </a:lnTo>
                  <a:lnTo>
                    <a:pt x="191934" y="141451"/>
                  </a:lnTo>
                  <a:lnTo>
                    <a:pt x="146278" y="141451"/>
                  </a:lnTo>
                  <a:lnTo>
                    <a:pt x="133608" y="140089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1" y="25632"/>
                  </a:moveTo>
                  <a:lnTo>
                    <a:pt x="64081" y="25632"/>
                  </a:lnTo>
                  <a:lnTo>
                    <a:pt x="80678" y="28373"/>
                  </a:lnTo>
                  <a:lnTo>
                    <a:pt x="94997" y="35992"/>
                  </a:lnTo>
                  <a:lnTo>
                    <a:pt x="106135" y="47582"/>
                  </a:lnTo>
                  <a:lnTo>
                    <a:pt x="113190" y="62238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4" y="141451"/>
                  </a:lnTo>
                  <a:lnTo>
                    <a:pt x="183868" y="135660"/>
                  </a:lnTo>
                  <a:lnTo>
                    <a:pt x="185737" y="128840"/>
                  </a:lnTo>
                  <a:lnTo>
                    <a:pt x="171526" y="72756"/>
                  </a:lnTo>
                  <a:lnTo>
                    <a:pt x="135283" y="47715"/>
                  </a:lnTo>
                  <a:lnTo>
                    <a:pt x="123821" y="28448"/>
                  </a:lnTo>
                  <a:lnTo>
                    <a:pt x="120761" y="25632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5"/>
                  </a:lnTo>
                  <a:lnTo>
                    <a:pt x="65181" y="120696"/>
                  </a:lnTo>
                  <a:lnTo>
                    <a:pt x="73332" y="126191"/>
                  </a:lnTo>
                  <a:lnTo>
                    <a:pt x="83348" y="128205"/>
                  </a:lnTo>
                  <a:lnTo>
                    <a:pt x="84604" y="12820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4868658" y="741514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2"/>
                  </a:lnTo>
                  <a:lnTo>
                    <a:pt x="94123" y="28452"/>
                  </a:lnTo>
                  <a:lnTo>
                    <a:pt x="82719" y="47715"/>
                  </a:lnTo>
                  <a:lnTo>
                    <a:pt x="62432" y="57410"/>
                  </a:lnTo>
                  <a:lnTo>
                    <a:pt x="46386" y="72760"/>
                  </a:lnTo>
                  <a:lnTo>
                    <a:pt x="35836" y="92506"/>
                  </a:lnTo>
                  <a:lnTo>
                    <a:pt x="32040" y="115389"/>
                  </a:lnTo>
                  <a:lnTo>
                    <a:pt x="32145" y="128770"/>
                  </a:lnTo>
                  <a:lnTo>
                    <a:pt x="34135" y="135660"/>
                  </a:lnTo>
                  <a:lnTo>
                    <a:pt x="20231" y="145594"/>
                  </a:lnTo>
                  <a:lnTo>
                    <a:pt x="9449" y="158805"/>
                  </a:lnTo>
                  <a:lnTo>
                    <a:pt x="2477" y="174606"/>
                  </a:lnTo>
                  <a:lnTo>
                    <a:pt x="0" y="192308"/>
                  </a:lnTo>
                  <a:lnTo>
                    <a:pt x="2477" y="210015"/>
                  </a:lnTo>
                  <a:lnTo>
                    <a:pt x="9449" y="225816"/>
                  </a:lnTo>
                  <a:lnTo>
                    <a:pt x="20231" y="239028"/>
                  </a:lnTo>
                  <a:lnTo>
                    <a:pt x="34135" y="248966"/>
                  </a:lnTo>
                  <a:lnTo>
                    <a:pt x="32165" y="255786"/>
                  </a:lnTo>
                  <a:lnTo>
                    <a:pt x="46386" y="311870"/>
                  </a:lnTo>
                  <a:lnTo>
                    <a:pt x="82719" y="336911"/>
                  </a:lnTo>
                  <a:lnTo>
                    <a:pt x="94123" y="356176"/>
                  </a:lnTo>
                  <a:lnTo>
                    <a:pt x="110492" y="371270"/>
                  </a:lnTo>
                  <a:lnTo>
                    <a:pt x="130747" y="381116"/>
                  </a:lnTo>
                  <a:lnTo>
                    <a:pt x="153806" y="384637"/>
                  </a:lnTo>
                  <a:lnTo>
                    <a:pt x="168109" y="383117"/>
                  </a:lnTo>
                  <a:lnTo>
                    <a:pt x="181023" y="378611"/>
                  </a:lnTo>
                  <a:lnTo>
                    <a:pt x="192347" y="371199"/>
                  </a:lnTo>
                  <a:lnTo>
                    <a:pt x="201878" y="360962"/>
                  </a:lnTo>
                  <a:lnTo>
                    <a:pt x="203027" y="358994"/>
                  </a:lnTo>
                  <a:lnTo>
                    <a:pt x="153806" y="358994"/>
                  </a:lnTo>
                  <a:lnTo>
                    <a:pt x="137260" y="356253"/>
                  </a:lnTo>
                  <a:lnTo>
                    <a:pt x="122939" y="348634"/>
                  </a:lnTo>
                  <a:lnTo>
                    <a:pt x="111778" y="337044"/>
                  </a:lnTo>
                  <a:lnTo>
                    <a:pt x="104708" y="322388"/>
                  </a:lnTo>
                  <a:lnTo>
                    <a:pt x="102405" y="314807"/>
                  </a:lnTo>
                  <a:lnTo>
                    <a:pt x="94656" y="313425"/>
                  </a:lnTo>
                  <a:lnTo>
                    <a:pt x="80002" y="308049"/>
                  </a:lnTo>
                  <a:lnTo>
                    <a:pt x="68283" y="298210"/>
                  </a:lnTo>
                  <a:lnTo>
                    <a:pt x="60510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32" y="254013"/>
                  </a:lnTo>
                  <a:lnTo>
                    <a:pt x="61673" y="250254"/>
                  </a:lnTo>
                  <a:lnTo>
                    <a:pt x="65861" y="245102"/>
                  </a:lnTo>
                  <a:lnTo>
                    <a:pt x="71620" y="243175"/>
                  </a:lnTo>
                  <a:lnTo>
                    <a:pt x="119950" y="243175"/>
                  </a:lnTo>
                  <a:lnTo>
                    <a:pt x="115703" y="237867"/>
                  </a:lnTo>
                  <a:lnTo>
                    <a:pt x="108394" y="230398"/>
                  </a:lnTo>
                  <a:lnTo>
                    <a:pt x="104108" y="227448"/>
                  </a:lnTo>
                  <a:lnTo>
                    <a:pt x="48375" y="227448"/>
                  </a:lnTo>
                  <a:lnTo>
                    <a:pt x="39170" y="221628"/>
                  </a:lnTo>
                  <a:lnTo>
                    <a:pt x="31988" y="213498"/>
                  </a:lnTo>
                  <a:lnTo>
                    <a:pt x="27319" y="203559"/>
                  </a:lnTo>
                  <a:lnTo>
                    <a:pt x="25653" y="192308"/>
                  </a:lnTo>
                  <a:lnTo>
                    <a:pt x="27319" y="181063"/>
                  </a:lnTo>
                  <a:lnTo>
                    <a:pt x="31988" y="171126"/>
                  </a:lnTo>
                  <a:lnTo>
                    <a:pt x="39170" y="162998"/>
                  </a:lnTo>
                  <a:lnTo>
                    <a:pt x="48375" y="157178"/>
                  </a:lnTo>
                  <a:lnTo>
                    <a:pt x="104111" y="157178"/>
                  </a:lnTo>
                  <a:lnTo>
                    <a:pt x="108394" y="154230"/>
                  </a:lnTo>
                  <a:lnTo>
                    <a:pt x="115703" y="146759"/>
                  </a:lnTo>
                  <a:lnTo>
                    <a:pt x="119950" y="141451"/>
                  </a:lnTo>
                  <a:lnTo>
                    <a:pt x="71620" y="141451"/>
                  </a:lnTo>
                  <a:lnTo>
                    <a:pt x="65861" y="139524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60510" y="99698"/>
                  </a:lnTo>
                  <a:lnTo>
                    <a:pt x="68283" y="86420"/>
                  </a:lnTo>
                  <a:lnTo>
                    <a:pt x="80002" y="76579"/>
                  </a:lnTo>
                  <a:lnTo>
                    <a:pt x="94656" y="71202"/>
                  </a:lnTo>
                  <a:lnTo>
                    <a:pt x="102405" y="69819"/>
                  </a:lnTo>
                  <a:lnTo>
                    <a:pt x="104708" y="62238"/>
                  </a:lnTo>
                  <a:lnTo>
                    <a:pt x="111778" y="47582"/>
                  </a:lnTo>
                  <a:lnTo>
                    <a:pt x="122939" y="35992"/>
                  </a:lnTo>
                  <a:lnTo>
                    <a:pt x="137260" y="28373"/>
                  </a:lnTo>
                  <a:lnTo>
                    <a:pt x="153806" y="25632"/>
                  </a:lnTo>
                  <a:lnTo>
                    <a:pt x="170777" y="25632"/>
                  </a:lnTo>
                  <a:lnTo>
                    <a:pt x="177900" y="3832"/>
                  </a:lnTo>
                  <a:lnTo>
                    <a:pt x="170350" y="134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68"/>
                  </a:moveTo>
                  <a:lnTo>
                    <a:pt x="157691" y="217668"/>
                  </a:lnTo>
                  <a:lnTo>
                    <a:pt x="183868" y="250379"/>
                  </a:lnTo>
                  <a:lnTo>
                    <a:pt x="187522" y="255856"/>
                  </a:lnTo>
                  <a:lnTo>
                    <a:pt x="190151" y="261680"/>
                  </a:lnTo>
                  <a:lnTo>
                    <a:pt x="191790" y="267931"/>
                  </a:lnTo>
                  <a:lnTo>
                    <a:pt x="192350" y="274410"/>
                  </a:lnTo>
                  <a:lnTo>
                    <a:pt x="192350" y="301299"/>
                  </a:lnTo>
                  <a:lnTo>
                    <a:pt x="181146" y="345800"/>
                  </a:lnTo>
                  <a:lnTo>
                    <a:pt x="153806" y="358994"/>
                  </a:lnTo>
                  <a:lnTo>
                    <a:pt x="203027" y="358994"/>
                  </a:lnTo>
                  <a:lnTo>
                    <a:pt x="209059" y="348634"/>
                  </a:lnTo>
                  <a:lnTo>
                    <a:pt x="214064" y="334523"/>
                  </a:lnTo>
                  <a:lnTo>
                    <a:pt x="217030" y="318652"/>
                  </a:lnTo>
                  <a:lnTo>
                    <a:pt x="218003" y="301299"/>
                  </a:lnTo>
                  <a:lnTo>
                    <a:pt x="218003" y="274410"/>
                  </a:lnTo>
                  <a:lnTo>
                    <a:pt x="217076" y="263611"/>
                  </a:lnTo>
                  <a:lnTo>
                    <a:pt x="214352" y="253191"/>
                  </a:lnTo>
                  <a:lnTo>
                    <a:pt x="209919" y="243367"/>
                  </a:lnTo>
                  <a:lnTo>
                    <a:pt x="203868" y="234359"/>
                  </a:lnTo>
                  <a:lnTo>
                    <a:pt x="190564" y="217668"/>
                  </a:lnTo>
                  <a:close/>
                </a:path>
                <a:path w="218440" h="384809" extrusionOk="0">
                  <a:moveTo>
                    <a:pt x="119950" y="243175"/>
                  </a:moveTo>
                  <a:lnTo>
                    <a:pt x="71620" y="243175"/>
                  </a:lnTo>
                  <a:lnTo>
                    <a:pt x="84290" y="244537"/>
                  </a:lnTo>
                  <a:lnTo>
                    <a:pt x="91096" y="248128"/>
                  </a:lnTo>
                  <a:lnTo>
                    <a:pt x="110781" y="272724"/>
                  </a:lnTo>
                  <a:lnTo>
                    <a:pt x="109630" y="275614"/>
                  </a:lnTo>
                  <a:lnTo>
                    <a:pt x="109001" y="278776"/>
                  </a:lnTo>
                  <a:lnTo>
                    <a:pt x="109001" y="282064"/>
                  </a:lnTo>
                  <a:lnTo>
                    <a:pt x="111007" y="292048"/>
                  </a:lnTo>
                  <a:lnTo>
                    <a:pt x="116488" y="300198"/>
                  </a:lnTo>
                  <a:lnTo>
                    <a:pt x="124639" y="305693"/>
                  </a:lnTo>
                  <a:lnTo>
                    <a:pt x="134655" y="307707"/>
                  </a:lnTo>
                  <a:lnTo>
                    <a:pt x="144627" y="305693"/>
                  </a:lnTo>
                  <a:lnTo>
                    <a:pt x="152783" y="300198"/>
                  </a:lnTo>
                  <a:lnTo>
                    <a:pt x="158288" y="292048"/>
                  </a:lnTo>
                  <a:lnTo>
                    <a:pt x="160309" y="282064"/>
                  </a:lnTo>
                  <a:lnTo>
                    <a:pt x="158288" y="272085"/>
                  </a:lnTo>
                  <a:lnTo>
                    <a:pt x="152783" y="263934"/>
                  </a:lnTo>
                  <a:lnTo>
                    <a:pt x="144627" y="258437"/>
                  </a:lnTo>
                  <a:lnTo>
                    <a:pt x="136105" y="256714"/>
                  </a:lnTo>
                  <a:lnTo>
                    <a:pt x="130781" y="256714"/>
                  </a:lnTo>
                  <a:lnTo>
                    <a:pt x="119950" y="243175"/>
                  </a:lnTo>
                  <a:close/>
                </a:path>
                <a:path w="218440" h="384809" extrusionOk="0">
                  <a:moveTo>
                    <a:pt x="134655" y="256421"/>
                  </a:moveTo>
                  <a:lnTo>
                    <a:pt x="133294" y="25642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105" y="256714"/>
                  </a:lnTo>
                  <a:lnTo>
                    <a:pt x="134655" y="256421"/>
                  </a:lnTo>
                  <a:close/>
                </a:path>
                <a:path w="218440" h="384809" extrusionOk="0">
                  <a:moveTo>
                    <a:pt x="72151" y="218195"/>
                  </a:moveTo>
                  <a:lnTo>
                    <a:pt x="63858" y="219603"/>
                  </a:lnTo>
                  <a:lnTo>
                    <a:pt x="55857" y="222656"/>
                  </a:lnTo>
                  <a:lnTo>
                    <a:pt x="48375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5" y="220459"/>
                  </a:lnTo>
                  <a:lnTo>
                    <a:pt x="80510" y="218338"/>
                  </a:lnTo>
                  <a:lnTo>
                    <a:pt x="72151" y="218195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89"/>
                  </a:lnTo>
                  <a:lnTo>
                    <a:pt x="135688" y="174183"/>
                  </a:lnTo>
                  <a:lnTo>
                    <a:pt x="130184" y="182330"/>
                  </a:lnTo>
                  <a:lnTo>
                    <a:pt x="128163" y="192308"/>
                  </a:lnTo>
                  <a:lnTo>
                    <a:pt x="130184" y="202293"/>
                  </a:lnTo>
                  <a:lnTo>
                    <a:pt x="135688" y="210447"/>
                  </a:lnTo>
                  <a:lnTo>
                    <a:pt x="143841" y="215945"/>
                  </a:lnTo>
                  <a:lnTo>
                    <a:pt x="153806" y="217961"/>
                  </a:lnTo>
                  <a:lnTo>
                    <a:pt x="155178" y="217961"/>
                  </a:lnTo>
                  <a:lnTo>
                    <a:pt x="156424" y="217857"/>
                  </a:lnTo>
                  <a:lnTo>
                    <a:pt x="157691" y="217668"/>
                  </a:lnTo>
                  <a:lnTo>
                    <a:pt x="190564" y="217668"/>
                  </a:lnTo>
                  <a:lnTo>
                    <a:pt x="177795" y="201648"/>
                  </a:lnTo>
                  <a:lnTo>
                    <a:pt x="178842" y="198758"/>
                  </a:lnTo>
                  <a:lnTo>
                    <a:pt x="179470" y="195606"/>
                  </a:lnTo>
                  <a:lnTo>
                    <a:pt x="179470" y="192308"/>
                  </a:lnTo>
                  <a:lnTo>
                    <a:pt x="177464" y="182330"/>
                  </a:lnTo>
                  <a:lnTo>
                    <a:pt x="171982" y="174183"/>
                  </a:lnTo>
                  <a:lnTo>
                    <a:pt x="163828" y="168689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11" y="157178"/>
                  </a:moveTo>
                  <a:lnTo>
                    <a:pt x="48375" y="157178"/>
                  </a:lnTo>
                  <a:lnTo>
                    <a:pt x="55857" y="161970"/>
                  </a:lnTo>
                  <a:lnTo>
                    <a:pt x="63858" y="165023"/>
                  </a:lnTo>
                  <a:lnTo>
                    <a:pt x="72151" y="166431"/>
                  </a:lnTo>
                  <a:lnTo>
                    <a:pt x="80510" y="166288"/>
                  </a:lnTo>
                  <a:lnTo>
                    <a:pt x="90475" y="164171"/>
                  </a:lnTo>
                  <a:lnTo>
                    <a:pt x="99877" y="160093"/>
                  </a:lnTo>
                  <a:lnTo>
                    <a:pt x="104111" y="157178"/>
                  </a:lnTo>
                  <a:close/>
                </a:path>
                <a:path w="218440" h="384809" extrusionOk="0">
                  <a:moveTo>
                    <a:pt x="134655" y="76919"/>
                  </a:moveTo>
                  <a:lnTo>
                    <a:pt x="124639" y="78933"/>
                  </a:lnTo>
                  <a:lnTo>
                    <a:pt x="116488" y="84428"/>
                  </a:lnTo>
                  <a:lnTo>
                    <a:pt x="111007" y="92578"/>
                  </a:lnTo>
                  <a:lnTo>
                    <a:pt x="109001" y="102562"/>
                  </a:lnTo>
                  <a:lnTo>
                    <a:pt x="109001" y="105860"/>
                  </a:lnTo>
                  <a:lnTo>
                    <a:pt x="109630" y="109012"/>
                  </a:lnTo>
                  <a:lnTo>
                    <a:pt x="110781" y="111902"/>
                  </a:lnTo>
                  <a:lnTo>
                    <a:pt x="91096" y="136498"/>
                  </a:lnTo>
                  <a:lnTo>
                    <a:pt x="84290" y="140100"/>
                  </a:lnTo>
                  <a:lnTo>
                    <a:pt x="71620" y="141451"/>
                  </a:lnTo>
                  <a:lnTo>
                    <a:pt x="119950" y="141451"/>
                  </a:lnTo>
                  <a:lnTo>
                    <a:pt x="130781" y="127912"/>
                  </a:lnTo>
                  <a:lnTo>
                    <a:pt x="136106" y="127912"/>
                  </a:lnTo>
                  <a:lnTo>
                    <a:pt x="144627" y="126191"/>
                  </a:lnTo>
                  <a:lnTo>
                    <a:pt x="152783" y="120696"/>
                  </a:lnTo>
                  <a:lnTo>
                    <a:pt x="158288" y="112545"/>
                  </a:lnTo>
                  <a:lnTo>
                    <a:pt x="160309" y="102562"/>
                  </a:lnTo>
                  <a:lnTo>
                    <a:pt x="158288" y="92578"/>
                  </a:lnTo>
                  <a:lnTo>
                    <a:pt x="152783" y="84428"/>
                  </a:lnTo>
                  <a:lnTo>
                    <a:pt x="144627" y="78933"/>
                  </a:lnTo>
                  <a:lnTo>
                    <a:pt x="134655" y="76919"/>
                  </a:lnTo>
                  <a:close/>
                </a:path>
                <a:path w="218440" h="384809" extrusionOk="0">
                  <a:moveTo>
                    <a:pt x="136106" y="127912"/>
                  </a:moveTo>
                  <a:lnTo>
                    <a:pt x="130781" y="127912"/>
                  </a:lnTo>
                  <a:lnTo>
                    <a:pt x="132037" y="128100"/>
                  </a:lnTo>
                  <a:lnTo>
                    <a:pt x="133294" y="128205"/>
                  </a:lnTo>
                  <a:lnTo>
                    <a:pt x="134655" y="128205"/>
                  </a:lnTo>
                  <a:lnTo>
                    <a:pt x="136106" y="127912"/>
                  </a:lnTo>
                  <a:close/>
                </a:path>
                <a:path w="218440" h="384809" extrusionOk="0">
                  <a:moveTo>
                    <a:pt x="170777" y="25632"/>
                  </a:moveTo>
                  <a:lnTo>
                    <a:pt x="159471" y="25632"/>
                  </a:lnTo>
                  <a:lnTo>
                    <a:pt x="164916" y="26533"/>
                  </a:lnTo>
                  <a:lnTo>
                    <a:pt x="169942" y="28187"/>
                  </a:lnTo>
                  <a:lnTo>
                    <a:pt x="170777" y="25632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3477787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0.19.0.2005"/>
  <p:tag name="SLIDO_PRESENTATION_ID" val="00000000-0000-0000-0000-000000000000"/>
  <p:tag name="SLIDO_EVENT_UUID" val="699e7fd1-c322-4d41-be63-1159daa6c5eb"/>
  <p:tag name="SLIDO_EVENT_SECTION_UUID" val="568eabef-5309-4d4d-8a6b-5a3fbf880b03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1823</Words>
  <Application>Microsoft Office PowerPoint</Application>
  <PresentationFormat>Произвольный</PresentationFormat>
  <Paragraphs>304</Paragraphs>
  <Slides>37</Slides>
  <Notes>33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50" baseType="lpstr">
      <vt:lpstr>Arial</vt:lpstr>
      <vt:lpstr>Wingdings</vt:lpstr>
      <vt:lpstr>Calibri</vt:lpstr>
      <vt:lpstr>IBM Plex Sans SemiBold</vt:lpstr>
      <vt:lpstr>Roboto</vt:lpstr>
      <vt:lpstr>IBM Plex Sans</vt:lpstr>
      <vt:lpstr>Arial Narrow</vt:lpstr>
      <vt:lpstr>IBM Plex Sans Medium</vt:lpstr>
      <vt:lpstr>Office Theme</vt:lpstr>
      <vt:lpstr>Office Theme</vt:lpstr>
      <vt:lpstr>Office Theme</vt:lpstr>
      <vt:lpstr>Office Theme</vt:lpstr>
      <vt:lpstr>Slide</vt:lpstr>
      <vt:lpstr>Инициация и планирование проекта</vt:lpstr>
      <vt:lpstr>Надежда Козлова Менеджер проектов трансформации Lamoda  </vt:lpstr>
      <vt:lpstr>Давайте познакомимся! </vt:lpstr>
      <vt:lpstr>Из какого Вы города? </vt:lpstr>
      <vt:lpstr>Как давно работаете проектным менеджером? </vt:lpstr>
      <vt:lpstr>Поделись ожиданиями от блока "Планирование проекта".  Чему хотите научиться?  </vt:lpstr>
      <vt:lpstr>Напишите 1-2 ключевые мысли, которые запомнились тебе из предыдущих учебных блоков   </vt:lpstr>
      <vt:lpstr>Расскажите о себе и своем проекте </vt:lpstr>
      <vt:lpstr>Давайте договоримся! </vt:lpstr>
      <vt:lpstr>Инициация проекта</vt:lpstr>
      <vt:lpstr>План урока </vt:lpstr>
      <vt:lpstr>Определяем тип проекта</vt:lpstr>
      <vt:lpstr>Презентация PowerPoint</vt:lpstr>
      <vt:lpstr>Фаза проекта: Инициация</vt:lpstr>
      <vt:lpstr>Инициация – одна из самых важных фаз проекта!  Вы все равно пройдете эту фазу. Лучше, если в начале проекта </vt:lpstr>
      <vt:lpstr>Презентация PowerPoint</vt:lpstr>
      <vt:lpstr>Артефакты “нулевой” фазы</vt:lpstr>
      <vt:lpstr>Фаза Инициация</vt:lpstr>
      <vt:lpstr>Артефакты фазы Инициация</vt:lpstr>
      <vt:lpstr>Product Vision  Реализация бизнес целей Компании, которой Владелец продукта желает достичь с помощью продукта.</vt:lpstr>
      <vt:lpstr>Где собрать верхнеуровневые требования?  как итог pre-sale фазы (до Инициации, если вы вендор/сторонняя организация-исполнитель) в ходе встреч с представителями бизнеса  Требования могут быть оформлены в виде: Mindset диаграммы Описанных Верхнеуровневых бизнес-требований Протокола встречи с бизнес Заказчиком   </vt:lpstr>
      <vt:lpstr>KPI проекта и их связь с целями компании </vt:lpstr>
      <vt:lpstr>KPI’s Проекта - ‘Железный треугольник проекта’ (classic)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Дополнительные инструменты для составления команды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На следующем уроке мы рассмотрим:  1. Планирование проекта 2. User story: что такое, как формируются, для чего нужны  3. Бизнес - кейс </vt:lpstr>
      <vt:lpstr>Домашнее задание</vt:lpstr>
      <vt:lpstr>Домашнее 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Инициация и планирование проекта</dc:title>
  <cp:lastModifiedBy>Nadezhda Kozlova</cp:lastModifiedBy>
  <cp:revision>39</cp:revision>
  <dcterms:modified xsi:type="dcterms:W3CDTF">2021-11-25T16:50:07Z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0.19.0.2005</vt:lpwstr>
  </property>
</Properties>
</file>